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6"/>
  </p:notesMasterIdLst>
  <p:sldIdLst>
    <p:sldId id="256" r:id="rId2"/>
    <p:sldId id="257" r:id="rId3"/>
    <p:sldId id="258" r:id="rId4"/>
    <p:sldId id="259" r:id="rId5"/>
    <p:sldId id="337" r:id="rId6"/>
    <p:sldId id="339" r:id="rId7"/>
    <p:sldId id="269" r:id="rId8"/>
    <p:sldId id="271" r:id="rId9"/>
    <p:sldId id="330" r:id="rId10"/>
    <p:sldId id="272" r:id="rId11"/>
    <p:sldId id="340" r:id="rId12"/>
    <p:sldId id="336" r:id="rId13"/>
    <p:sldId id="273" r:id="rId14"/>
    <p:sldId id="341" r:id="rId15"/>
    <p:sldId id="275" r:id="rId16"/>
    <p:sldId id="277" r:id="rId17"/>
    <p:sldId id="278" r:id="rId18"/>
    <p:sldId id="279" r:id="rId19"/>
    <p:sldId id="280" r:id="rId20"/>
    <p:sldId id="283" r:id="rId21"/>
    <p:sldId id="284" r:id="rId22"/>
    <p:sldId id="285" r:id="rId23"/>
    <p:sldId id="286" r:id="rId24"/>
    <p:sldId id="288" r:id="rId25"/>
    <p:sldId id="289" r:id="rId26"/>
    <p:sldId id="290" r:id="rId27"/>
    <p:sldId id="291" r:id="rId28"/>
    <p:sldId id="292" r:id="rId29"/>
    <p:sldId id="293" r:id="rId30"/>
    <p:sldId id="294" r:id="rId31"/>
    <p:sldId id="295"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5" r:id="rId59"/>
    <p:sldId id="326" r:id="rId60"/>
    <p:sldId id="329" r:id="rId61"/>
    <p:sldId id="332" r:id="rId62"/>
    <p:sldId id="333" r:id="rId63"/>
    <p:sldId id="335" r:id="rId64"/>
    <p:sldId id="342" r:id="rId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75" autoAdjust="0"/>
    <p:restoredTop sz="93912" autoAdjust="0"/>
  </p:normalViewPr>
  <p:slideViewPr>
    <p:cSldViewPr snapToGrid="0" snapToObjects="1">
      <p:cViewPr varScale="1">
        <p:scale>
          <a:sx n="106" d="100"/>
          <a:sy n="106" d="100"/>
        </p:scale>
        <p:origin x="5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2787566"/>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DengXian"/>
      </a:defRPr>
    </a:lvl1pPr>
    <a:lvl2pPr indent="228600" latinLnBrk="0">
      <a:defRPr sz="1200">
        <a:latin typeface="+mj-lt"/>
        <a:ea typeface="+mj-ea"/>
        <a:cs typeface="+mj-cs"/>
        <a:sym typeface="DengXian"/>
      </a:defRPr>
    </a:lvl2pPr>
    <a:lvl3pPr indent="457200" latinLnBrk="0">
      <a:defRPr sz="1200">
        <a:latin typeface="+mj-lt"/>
        <a:ea typeface="+mj-ea"/>
        <a:cs typeface="+mj-cs"/>
        <a:sym typeface="DengXian"/>
      </a:defRPr>
    </a:lvl3pPr>
    <a:lvl4pPr indent="685800" latinLnBrk="0">
      <a:defRPr sz="1200">
        <a:latin typeface="+mj-lt"/>
        <a:ea typeface="+mj-ea"/>
        <a:cs typeface="+mj-cs"/>
        <a:sym typeface="DengXian"/>
      </a:defRPr>
    </a:lvl4pPr>
    <a:lvl5pPr indent="914400" latinLnBrk="0">
      <a:defRPr sz="1200">
        <a:latin typeface="+mj-lt"/>
        <a:ea typeface="+mj-ea"/>
        <a:cs typeface="+mj-cs"/>
        <a:sym typeface="DengXian"/>
      </a:defRPr>
    </a:lvl5pPr>
    <a:lvl6pPr indent="1143000" latinLnBrk="0">
      <a:defRPr sz="1200">
        <a:latin typeface="+mj-lt"/>
        <a:ea typeface="+mj-ea"/>
        <a:cs typeface="+mj-cs"/>
        <a:sym typeface="DengXian"/>
      </a:defRPr>
    </a:lvl6pPr>
    <a:lvl7pPr indent="1371600" latinLnBrk="0">
      <a:defRPr sz="1200">
        <a:latin typeface="+mj-lt"/>
        <a:ea typeface="+mj-ea"/>
        <a:cs typeface="+mj-cs"/>
        <a:sym typeface="DengXian"/>
      </a:defRPr>
    </a:lvl7pPr>
    <a:lvl8pPr indent="1600200" latinLnBrk="0">
      <a:defRPr sz="1200">
        <a:latin typeface="+mj-lt"/>
        <a:ea typeface="+mj-ea"/>
        <a:cs typeface="+mj-cs"/>
        <a:sym typeface="DengXian"/>
      </a:defRPr>
    </a:lvl8pPr>
    <a:lvl9pPr indent="1828800" latinLnBrk="0">
      <a:defRPr sz="1200">
        <a:latin typeface="+mj-lt"/>
        <a:ea typeface="+mj-ea"/>
        <a:cs typeface="+mj-cs"/>
        <a:sym typeface="DengXi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1120597"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rPr>
              <a:t>冰鉴科技 </a:t>
            </a:r>
            <a:r>
              <a:rPr lang="en-US" altLang="zh-CN" dirty="0" smtClean="0">
                <a:solidFill>
                  <a:schemeClr val="bg1"/>
                </a:solidFill>
              </a:rPr>
              <a:t>spring cloud </a:t>
            </a:r>
            <a:r>
              <a:rPr lang="zh-CN" altLang="en-US" dirty="0" smtClean="0">
                <a:solidFill>
                  <a:schemeClr val="bg1"/>
                </a:solidFill>
              </a:rPr>
              <a:t>实践： </a:t>
            </a:r>
            <a:r>
              <a:rPr lang="en-US" altLang="zh-CN" dirty="0" smtClean="0">
                <a:solidFill>
                  <a:schemeClr val="bg1"/>
                </a:solidFill>
              </a:rPr>
              <a:t>http://www.springcloud.cn/?/article/38</a:t>
            </a:r>
            <a:r>
              <a:rPr lang="zh-CN" altLang="en-US" dirty="0" smtClean="0">
                <a:solidFill>
                  <a:schemeClr val="bg1"/>
                </a:solidFill>
              </a:rPr>
              <a:t>拍拍信 </a:t>
            </a:r>
            <a:r>
              <a:rPr lang="en-US" altLang="zh-CN" dirty="0" smtClean="0">
                <a:solidFill>
                  <a:schemeClr val="bg1"/>
                </a:solidFill>
              </a:rPr>
              <a:t>spring cloud </a:t>
            </a:r>
            <a:r>
              <a:rPr lang="zh-CN" altLang="en-US" dirty="0" smtClean="0">
                <a:solidFill>
                  <a:schemeClr val="bg1"/>
                </a:solidFill>
              </a:rPr>
              <a:t>实践： </a:t>
            </a:r>
            <a:r>
              <a:rPr lang="en-US" altLang="zh-CN" dirty="0" smtClean="0">
                <a:solidFill>
                  <a:schemeClr val="bg1"/>
                </a:solidFill>
              </a:rPr>
              <a:t>https://opentalk.upyun.com/307.html</a:t>
            </a:r>
            <a:r>
              <a:rPr lang="zh-CN" altLang="en-US" dirty="0" smtClean="0">
                <a:solidFill>
                  <a:schemeClr val="bg1"/>
                </a:solidFill>
              </a:rPr>
              <a:t>有赞 </a:t>
            </a:r>
            <a:r>
              <a:rPr lang="en-US" altLang="zh-CN" dirty="0" smtClean="0">
                <a:solidFill>
                  <a:schemeClr val="bg1"/>
                </a:solidFill>
              </a:rPr>
              <a:t>spring cloud </a:t>
            </a:r>
            <a:r>
              <a:rPr lang="zh-CN" altLang="en-US" dirty="0" smtClean="0">
                <a:solidFill>
                  <a:schemeClr val="bg1"/>
                </a:solidFill>
              </a:rPr>
              <a:t>实践：</a:t>
            </a:r>
            <a:r>
              <a:rPr lang="en-US" altLang="zh-CN" dirty="0" smtClean="0">
                <a:solidFill>
                  <a:schemeClr val="bg1"/>
                </a:solidFill>
              </a:rPr>
              <a:t>https://tech.youzan.com/youzan_microservice_best_practice/  </a:t>
            </a:r>
            <a:r>
              <a:rPr lang="zh-CN" altLang="en-US" dirty="0" smtClean="0">
                <a:solidFill>
                  <a:schemeClr val="bg1"/>
                </a:solidFill>
              </a:rPr>
              <a:t>广发证券深圳金融科技研发中心 </a:t>
            </a:r>
            <a:r>
              <a:rPr lang="en-US" altLang="zh-CN" dirty="0" smtClean="0">
                <a:solidFill>
                  <a:schemeClr val="bg1"/>
                </a:solidFill>
              </a:rPr>
              <a:t>spring cloud + k8s https://github.com/SpringCloud/spring-cloud-document/blob/master/2017-0610-Spring%20Cloud%E4%B8%AD%E5%9B%BD%E7%A4%BE%E5%8C%BA%E6%B7%B1%E5%9C%B3%E7%AB%99PPT/2.springcloud-k8s-shenzhen.pdf</a:t>
            </a:r>
            <a:endParaRPr lang="zh-CN" altLang="en-US" dirty="0" smtClean="0">
              <a:solidFill>
                <a:schemeClr val="bg1"/>
              </a:solidFill>
            </a:endParaRPr>
          </a:p>
          <a:p>
            <a:endParaRPr lang="zh-CN" altLang="en-US" dirty="0"/>
          </a:p>
        </p:txBody>
      </p:sp>
    </p:spTree>
    <p:extLst>
      <p:ext uri="{BB962C8B-B14F-4D97-AF65-F5344CB8AC3E}">
        <p14:creationId xmlns:p14="http://schemas.microsoft.com/office/powerpoint/2010/main" val="290357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5935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59375" y="1957388"/>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日期占位符 2"/>
          <p:cNvSpPr>
            <a:spLocks noGrp="1"/>
          </p:cNvSpPr>
          <p:nvPr>
            <p:ph type="dt" sz="half" idx="10"/>
          </p:nvPr>
        </p:nvSpPr>
        <p:spPr/>
        <p:txBody>
          <a:bodyPr/>
          <a:lstStyle>
            <a:lvl1pPr>
              <a:defRPr/>
            </a:lvl1pPr>
          </a:lstStyle>
          <a:p>
            <a:pPr>
              <a:defRPr/>
            </a:pPr>
            <a:fld id="{532EEB28-46C9-439B-AAEB-AB0E24296EB0}" type="datetime6">
              <a:rPr lang="zh-CN" altLang="en-US" smtClean="0"/>
              <a:t>2018年1月</a:t>
            </a:fld>
            <a:endParaRPr lang="zh-CN" altLang="zh-CN"/>
          </a:p>
        </p:txBody>
      </p:sp>
      <p:sp>
        <p:nvSpPr>
          <p:cNvPr id="6" name="页脚占位符 3"/>
          <p:cNvSpPr>
            <a:spLocks noGrp="1"/>
          </p:cNvSpPr>
          <p:nvPr>
            <p:ph type="ftr" sz="quarter" idx="11"/>
          </p:nvPr>
        </p:nvSpPr>
        <p:spPr/>
        <p:txBody>
          <a:bodyPr/>
          <a:lstStyle>
            <a:lvl1pPr>
              <a:defRPr/>
            </a:lvl1pPr>
          </a:lstStyle>
          <a:p>
            <a:pPr>
              <a:defRPr/>
            </a:pPr>
            <a:endParaRPr lang="zh-CN" altLang="zh-CN"/>
          </a:p>
        </p:txBody>
      </p:sp>
      <p:sp>
        <p:nvSpPr>
          <p:cNvPr id="7" name="灯片编号占位符 4"/>
          <p:cNvSpPr>
            <a:spLocks noGrp="1"/>
          </p:cNvSpPr>
          <p:nvPr>
            <p:ph type="sldNum" sz="quarter" idx="12"/>
          </p:nvPr>
        </p:nvSpPr>
        <p:spPr/>
        <p:txBody>
          <a:bodyPr/>
          <a:lstStyle>
            <a:lvl1pPr>
              <a:defRPr/>
            </a:lvl1pPr>
          </a:lstStyle>
          <a:p>
            <a:pPr>
              <a:defRPr/>
            </a:pPr>
            <a:fld id="{BB5E2D36-4498-4618-99B1-0912D939BDEB}" type="slidenum">
              <a:rPr lang="zh-CN" altLang="zh-CN"/>
              <a:t>‹#›</a:t>
            </a:fld>
            <a:endParaRPr lang="zh-CN" altLang="zh-CN"/>
          </a:p>
        </p:txBody>
      </p:sp>
    </p:spTree>
    <p:extLst>
      <p:ext uri="{BB962C8B-B14F-4D97-AF65-F5344CB8AC3E}">
        <p14:creationId xmlns:p14="http://schemas.microsoft.com/office/powerpoint/2010/main" val="296512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2C823EB3-9693-4466-9E99-6D954F0254FA}" type="datetime6">
              <a:rPr lang="zh-CN" altLang="en-US" smtClean="0"/>
              <a:t>2018年1月</a:t>
            </a:fld>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7A977B48-0436-4D3F-8A0B-8892480BA7CD}" type="slidenum">
              <a:rPr lang="zh-CN" altLang="zh-CN"/>
              <a:t>‹#›</a:t>
            </a:fld>
            <a:endParaRPr lang="zh-CN" altLang="zh-CN"/>
          </a:p>
        </p:txBody>
      </p:sp>
    </p:spTree>
    <p:extLst>
      <p:ext uri="{BB962C8B-B14F-4D97-AF65-F5344CB8AC3E}">
        <p14:creationId xmlns:p14="http://schemas.microsoft.com/office/powerpoint/2010/main" val="2930750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B5A86922-8D4B-46EF-981E-5CF7C58F1CEE}" type="datetime6">
              <a:rPr lang="zh-CN" altLang="en-US" smtClean="0"/>
              <a:t>2018年1月</a:t>
            </a:fld>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4FBC129C-9FDD-4167-993E-F8588B7F20F5}" type="slidenum">
              <a:rPr lang="zh-CN" altLang="zh-CN"/>
              <a:t>‹#›</a:t>
            </a:fld>
            <a:endParaRPr lang="zh-CN" altLang="zh-CN"/>
          </a:p>
        </p:txBody>
      </p:sp>
    </p:spTree>
    <p:extLst>
      <p:ext uri="{BB962C8B-B14F-4D97-AF65-F5344CB8AC3E}">
        <p14:creationId xmlns:p14="http://schemas.microsoft.com/office/powerpoint/2010/main" val="3630199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B435235-DB56-4DCA-82E8-5FFF7B6A4508}" type="datetime6">
              <a:rPr lang="zh-CN" altLang="en-US" smtClean="0"/>
              <a:t>2018年1月</a:t>
            </a:fld>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67E9084F-094D-4ACA-8736-686400F841CF}" type="slidenum">
              <a:rPr lang="zh-CN" altLang="zh-CN"/>
              <a:t>‹#›</a:t>
            </a:fld>
            <a:endParaRPr lang="zh-CN" altLang="zh-CN"/>
          </a:p>
        </p:txBody>
      </p:sp>
    </p:spTree>
    <p:extLst>
      <p:ext uri="{BB962C8B-B14F-4D97-AF65-F5344CB8AC3E}">
        <p14:creationId xmlns:p14="http://schemas.microsoft.com/office/powerpoint/2010/main" val="3938069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364C395A-5182-4D47-A5B8-E4ADB3D7B9E6}" type="datetime6">
              <a:rPr lang="zh-CN" altLang="en-US" smtClean="0"/>
              <a:t>2018年1月</a:t>
            </a:fld>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7E5D2B77-510B-44AE-B4E7-E66DA7074072}" type="slidenum">
              <a:rPr lang="zh-CN" altLang="zh-CN"/>
              <a:t>‹#›</a:t>
            </a:fld>
            <a:endParaRPr lang="zh-CN" altLang="zh-CN"/>
          </a:p>
        </p:txBody>
      </p:sp>
    </p:spTree>
    <p:extLst>
      <p:ext uri="{BB962C8B-B14F-4D97-AF65-F5344CB8AC3E}">
        <p14:creationId xmlns:p14="http://schemas.microsoft.com/office/powerpoint/2010/main" val="41740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0" y="0"/>
            <a:ext cx="12192000" cy="6056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矩形 3"/>
          <p:cNvSpPr/>
          <p:nvPr userDrawn="1"/>
        </p:nvSpPr>
        <p:spPr>
          <a:xfrm>
            <a:off x="0" y="5949950"/>
            <a:ext cx="12192000" cy="90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5" name="图片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44150" y="6192838"/>
            <a:ext cx="15128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6" name="页脚占位符 3"/>
          <p:cNvSpPr>
            <a:spLocks noGrp="1"/>
          </p:cNvSpPr>
          <p:nvPr>
            <p:ph type="ftr" sz="quarter" idx="10"/>
          </p:nvPr>
        </p:nvSpPr>
        <p:spPr/>
        <p:txBody>
          <a:bodyPr/>
          <a:lstStyle>
            <a:lvl1pPr>
              <a:defRPr/>
            </a:lvl1pPr>
          </a:lstStyle>
          <a:p>
            <a:pPr>
              <a:defRPr/>
            </a:pPr>
            <a:endParaRPr lang="zh-CN" altLang="zh-CN"/>
          </a:p>
        </p:txBody>
      </p:sp>
      <p:sp>
        <p:nvSpPr>
          <p:cNvPr id="7" name="灯片编号占位符 4"/>
          <p:cNvSpPr>
            <a:spLocks noGrp="1"/>
          </p:cNvSpPr>
          <p:nvPr>
            <p:ph type="sldNum" sz="quarter" idx="11"/>
          </p:nvPr>
        </p:nvSpPr>
        <p:spPr/>
        <p:txBody>
          <a:bodyPr/>
          <a:lstStyle>
            <a:lvl1pPr>
              <a:defRPr/>
            </a:lvl1pPr>
          </a:lstStyle>
          <a:p>
            <a:pPr>
              <a:defRPr/>
            </a:pPr>
            <a:fld id="{65B96EEA-D33C-4CBB-98EA-EFEE4E85A49B}" type="slidenum">
              <a:rPr lang="zh-CN" altLang="zh-CN"/>
              <a:t>‹#›</a:t>
            </a:fld>
            <a:endParaRPr lang="zh-CN" altLang="zh-CN"/>
          </a:p>
        </p:txBody>
      </p:sp>
    </p:spTree>
    <p:extLst>
      <p:ext uri="{BB962C8B-B14F-4D97-AF65-F5344CB8AC3E}">
        <p14:creationId xmlns:p14="http://schemas.microsoft.com/office/powerpoint/2010/main" val="310536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userDrawn="1"/>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userDrawn="1"/>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6" name="图片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13"/>
            <a:ext cx="12217400" cy="629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userDrawn="1"/>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endParaRPr lang="en-US" altLang="zh-CN" sz="2400" smtClean="0">
              <a:solidFill>
                <a:srgbClr val="137AFE"/>
              </a:solidFill>
              <a:latin typeface="微软雅黑" pitchFamily="34" charset="-122"/>
              <a:ea typeface="微软雅黑" pitchFamily="34" charset="-122"/>
            </a:endParaRPr>
          </a:p>
        </p:txBody>
      </p:sp>
      <p:sp>
        <p:nvSpPr>
          <p:cNvPr id="9" name="日期占位符 2"/>
          <p:cNvSpPr txBox="1"/>
          <p:nvPr userDrawn="1"/>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itchFamily="34" charset="-122"/>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r>
              <a:rPr lang="en-US" altLang="zh-CN" sz="1000" dirty="0" smtClean="0"/>
              <a:t>confidential material from Tencent Cloud</a:t>
            </a:r>
          </a:p>
          <a:p>
            <a:pPr>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174A3426-C581-4278-A5E1-C06F179CAA31}" type="slidenum">
              <a:rPr lang="zh-CN" altLang="zh-CN"/>
              <a:t>‹#›</a:t>
            </a:fld>
            <a:endParaRPr lang="zh-CN" altLang="zh-CN"/>
          </a:p>
        </p:txBody>
      </p:sp>
    </p:spTree>
    <p:extLst>
      <p:ext uri="{BB962C8B-B14F-4D97-AF65-F5344CB8AC3E}">
        <p14:creationId xmlns:p14="http://schemas.microsoft.com/office/powerpoint/2010/main" val="190918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14F6FAA-D293-4F87-9359-31C719B5EBC6}" type="datetime6">
              <a:rPr lang="zh-CN" altLang="en-US" smtClean="0"/>
              <a:t>2018年1月</a:t>
            </a:fld>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D47BFF62-D183-4337-8348-861A10C5C005}" type="slidenum">
              <a:rPr lang="zh-CN" altLang="zh-CN"/>
              <a:t>‹#›</a:t>
            </a:fld>
            <a:endParaRPr lang="zh-CN" altLang="zh-CN"/>
          </a:p>
        </p:txBody>
      </p:sp>
    </p:spTree>
    <p:extLst>
      <p:ext uri="{BB962C8B-B14F-4D97-AF65-F5344CB8AC3E}">
        <p14:creationId xmlns:p14="http://schemas.microsoft.com/office/powerpoint/2010/main" val="190854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8B3669E6-3ABA-4C08-8BE6-4C88C326FA3B}" type="datetime6">
              <a:rPr lang="zh-CN" altLang="en-US" smtClean="0"/>
              <a:t>2018年1月</a:t>
            </a:fld>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EA6A9256-BA32-4955-BD83-59295E23FDB1}" type="slidenum">
              <a:rPr lang="zh-CN" altLang="zh-CN"/>
              <a:t>‹#›</a:t>
            </a:fld>
            <a:endParaRPr lang="zh-CN" altLang="zh-CN"/>
          </a:p>
        </p:txBody>
      </p:sp>
    </p:spTree>
    <p:extLst>
      <p:ext uri="{BB962C8B-B14F-4D97-AF65-F5344CB8AC3E}">
        <p14:creationId xmlns:p14="http://schemas.microsoft.com/office/powerpoint/2010/main" val="3640007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E0753F75-D1B6-4DA8-AD61-B42D55EC89C2}" type="datetime6">
              <a:rPr lang="zh-CN" altLang="en-US" smtClean="0"/>
              <a:t>2018年1月</a:t>
            </a:fld>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7E5C608D-DB42-4973-B7CD-9AA34DBFE73E}" type="slidenum">
              <a:rPr lang="zh-CN" altLang="zh-CN"/>
              <a:t>‹#›</a:t>
            </a:fld>
            <a:endParaRPr lang="zh-CN" altLang="zh-CN"/>
          </a:p>
        </p:txBody>
      </p:sp>
    </p:spTree>
    <p:extLst>
      <p:ext uri="{BB962C8B-B14F-4D97-AF65-F5344CB8AC3E}">
        <p14:creationId xmlns:p14="http://schemas.microsoft.com/office/powerpoint/2010/main" val="2853536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568B3B14-D23E-4390-8CCE-120F7B7A319F}" type="datetime6">
              <a:rPr lang="zh-CN" altLang="en-US" smtClean="0"/>
              <a:t>2018年1月</a:t>
            </a:fld>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2E3DDE2D-7725-496B-979C-A01F0A301239}" type="slidenum">
              <a:rPr lang="zh-CN" altLang="zh-CN"/>
              <a:t>‹#›</a:t>
            </a:fld>
            <a:endParaRPr lang="zh-CN" altLang="zh-CN"/>
          </a:p>
        </p:txBody>
      </p:sp>
    </p:spTree>
    <p:extLst>
      <p:ext uri="{BB962C8B-B14F-4D97-AF65-F5344CB8AC3E}">
        <p14:creationId xmlns:p14="http://schemas.microsoft.com/office/powerpoint/2010/main" val="390432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7D8A3478-387A-44F0-B811-1CA70DFB1DD7}" type="datetime6">
              <a:rPr lang="zh-CN" altLang="en-US" smtClean="0"/>
              <a:t>2018年1月</a:t>
            </a:fld>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F6AD382A-D2B1-49D3-80BF-4287BB3CC963}" type="slidenum">
              <a:rPr lang="zh-CN" altLang="zh-CN"/>
              <a:t>‹#›</a:t>
            </a:fld>
            <a:endParaRPr lang="zh-CN" altLang="zh-CN"/>
          </a:p>
        </p:txBody>
      </p:sp>
    </p:spTree>
    <p:extLst>
      <p:ext uri="{BB962C8B-B14F-4D97-AF65-F5344CB8AC3E}">
        <p14:creationId xmlns:p14="http://schemas.microsoft.com/office/powerpoint/2010/main" val="1936563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215A8BE-74AE-468E-861B-FFE00BF332E5}" type="datetime6">
              <a:rPr lang="zh-CN" altLang="en-US" smtClean="0"/>
              <a:t>2018年1月</a:t>
            </a:fld>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EC99CA29-C522-47F0-A222-C716B9640C91}" type="slidenum">
              <a:rPr lang="zh-CN" altLang="zh-CN"/>
              <a:t>‹#›</a:t>
            </a:fld>
            <a:endParaRPr lang="zh-CN" altLang="zh-CN"/>
          </a:p>
        </p:txBody>
      </p:sp>
    </p:spTree>
    <p:extLst>
      <p:ext uri="{BB962C8B-B14F-4D97-AF65-F5344CB8AC3E}">
        <p14:creationId xmlns:p14="http://schemas.microsoft.com/office/powerpoint/2010/main" val="414061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DA00341D-83B5-4FA9-9CA1-303469C543E8}" type="datetime6">
              <a:rPr lang="zh-CN" altLang="en-US" smtClean="0"/>
              <a:t>2018年1月</a:t>
            </a:fld>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32F295BC-F02E-439F-9E52-81E4F2696FCE}" type="slidenum">
              <a:rPr lang="zh-CN" altLang="zh-CN"/>
              <a:t>‹#›</a:t>
            </a:fld>
            <a:endParaRPr lang="zh-CN" altLang="zh-CN"/>
          </a:p>
        </p:txBody>
      </p:sp>
      <p:pic>
        <p:nvPicPr>
          <p:cNvPr id="1031" name="图片 6"/>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2269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par>
    </p:tnLst>
  </p:timing>
  <p:hf sldNum="0" hdr="0" ft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aven.apache.org/" TargetMode="Externa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2.tiff"/></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3"/>
          <p:cNvSpPr txBox="1">
            <a:spLocks noGrp="1"/>
          </p:cNvSpPr>
          <p:nvPr>
            <p:ph type="title" idx="4294967295"/>
          </p:nvPr>
        </p:nvSpPr>
        <p:spPr>
          <a:xfrm>
            <a:off x="738188" y="3206936"/>
            <a:ext cx="11453812" cy="1470025"/>
          </a:xfrm>
          <a:prstGeom prst="rect">
            <a:avLst/>
          </a:prstGeom>
        </p:spPr>
        <p:txBody>
          <a:bodyPr/>
          <a:lstStyle>
            <a:lvl1pPr algn="ctr">
              <a:defRPr>
                <a:latin typeface="华文仿宋"/>
                <a:ea typeface="华文仿宋"/>
                <a:cs typeface="华文仿宋"/>
                <a:sym typeface="华文仿宋"/>
              </a:defRPr>
            </a:lvl1pPr>
          </a:lstStyle>
          <a:p>
            <a:r>
              <a:rPr dirty="0">
                <a:solidFill>
                  <a:schemeClr val="bg1"/>
                </a:solidFill>
                <a:latin typeface="+mn-lt"/>
                <a:ea typeface="+mn-ea"/>
                <a:cs typeface="+mn-ea"/>
                <a:sym typeface="+mn-lt"/>
              </a:rPr>
              <a:t>TSF </a:t>
            </a:r>
            <a:r>
              <a:rPr dirty="0" err="1" smtClean="0">
                <a:solidFill>
                  <a:schemeClr val="bg1"/>
                </a:solidFill>
                <a:latin typeface="+mn-lt"/>
                <a:ea typeface="+mn-ea"/>
                <a:cs typeface="+mn-ea"/>
                <a:sym typeface="+mn-lt"/>
              </a:rPr>
              <a:t>腾讯分布式服务</a:t>
            </a:r>
            <a:endParaRPr dirty="0">
              <a:solidFill>
                <a:schemeClr val="bg1"/>
              </a:solidFill>
              <a:latin typeface="+mn-lt"/>
              <a:ea typeface="+mn-ea"/>
              <a:cs typeface="+mn-ea"/>
              <a:sym typeface="+mn-lt"/>
            </a:endParaRPr>
          </a:p>
        </p:txBody>
      </p:sp>
      <p:pic>
        <p:nvPicPr>
          <p:cNvPr id="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5288" y="1412776"/>
            <a:ext cx="1268412"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501"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sp>
        <p:nvSpPr>
          <p:cNvPr id="502" name="文本框 10"/>
          <p:cNvSpPr txBox="1"/>
          <p:nvPr/>
        </p:nvSpPr>
        <p:spPr>
          <a:xfrm>
            <a:off x="1515550" y="1974226"/>
            <a:ext cx="9422526" cy="70788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latin typeface="华文仿宋"/>
                <a:ea typeface="华文仿宋"/>
                <a:cs typeface="华文仿宋"/>
                <a:sym typeface="华文仿宋"/>
              </a:defRPr>
            </a:lvl1pPr>
          </a:lstStyle>
          <a:p>
            <a:r>
              <a:rPr dirty="0">
                <a:latin typeface="+mn-lt"/>
                <a:ea typeface="+mn-ea"/>
                <a:cs typeface="+mn-ea"/>
                <a:sym typeface="+mn-lt"/>
              </a:rPr>
              <a:t>        TSF基于开源的Spring Cloud框架，提供全套的服务治理、服务生命周期管理，调用链跟踪等服务。Java开发者迁移上云“零门槛”！</a:t>
            </a:r>
          </a:p>
        </p:txBody>
      </p:sp>
      <p:pic>
        <p:nvPicPr>
          <p:cNvPr id="503" name="图片 8" descr="图片 8"/>
          <p:cNvPicPr>
            <a:picLocks noChangeAspect="1"/>
          </p:cNvPicPr>
          <p:nvPr/>
        </p:nvPicPr>
        <p:blipFill>
          <a:blip r:embed="rId3">
            <a:extLst/>
          </a:blip>
          <a:stretch>
            <a:fillRect/>
          </a:stretch>
        </p:blipFill>
        <p:spPr>
          <a:xfrm>
            <a:off x="3916143" y="3476773"/>
            <a:ext cx="4197787" cy="14589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srcRect l="23815" t="14869"/>
          <a:stretch/>
        </p:blipFill>
        <p:spPr>
          <a:xfrm>
            <a:off x="576437" y="2073106"/>
            <a:ext cx="5912044" cy="2677925"/>
          </a:xfrm>
          <a:prstGeom prst="rect">
            <a:avLst/>
          </a:prstGeom>
        </p:spPr>
      </p:pic>
      <p:sp>
        <p:nvSpPr>
          <p:cNvPr id="13" name="Rectangle 2"/>
          <p:cNvSpPr txBox="1">
            <a:spLocks/>
          </p:cNvSpPr>
          <p:nvPr/>
        </p:nvSpPr>
        <p:spPr>
          <a:xfrm>
            <a:off x="434516" y="394992"/>
            <a:ext cx="10515600" cy="568886"/>
          </a:xfrm>
          <a:prstGeom prst="rect">
            <a:avLst/>
          </a:prstGeom>
        </p:spPr>
        <p:txBody>
          <a:bodyPr vert="horz" lIns="112060" tIns="56030" rIns="112060" bIns="56030" rtlCol="0" anchor="ctr">
            <a:normAutofit fontScale="90000" lnSpcReduction="10000"/>
          </a:bodyPr>
          <a:lstStyle>
            <a:lvl1pPr algn="ctr" defTabSz="786384" rtl="0" eaLnBrk="1" latinLnBrk="0" hangingPunct="1">
              <a:spcBef>
                <a:spcPct val="0"/>
              </a:spcBef>
              <a:buNone/>
              <a:defRPr sz="3354" kern="1200">
                <a:solidFill>
                  <a:srgbClr val="00A3FF"/>
                </a:solidFill>
                <a:latin typeface="微软雅黑"/>
                <a:ea typeface="微软雅黑"/>
                <a:cs typeface="微软雅黑"/>
                <a:sym typeface="微软雅黑"/>
              </a:defRPr>
            </a:lvl1pPr>
          </a:lstStyle>
          <a:p>
            <a:pPr algn="l">
              <a:defRPr>
                <a:latin typeface="Calibri Light"/>
                <a:ea typeface="Calibri Light"/>
                <a:cs typeface="Calibri Light"/>
                <a:sym typeface="Calibri Light"/>
              </a:defRPr>
            </a:pPr>
            <a:r>
              <a:rPr lang="zh-CN" altLang="en-US" b="1" dirty="0" smtClean="0">
                <a:solidFill>
                  <a:schemeClr val="tx1"/>
                </a:solidFill>
                <a:latin typeface="+mn-lt"/>
                <a:ea typeface="+mn-ea"/>
                <a:cs typeface="+mn-ea"/>
                <a:sym typeface="+mn-lt"/>
              </a:rPr>
              <a:t>星火燎原的</a:t>
            </a:r>
            <a:r>
              <a:rPr lang="en-US" altLang="zh-CN" b="1" dirty="0">
                <a:solidFill>
                  <a:schemeClr val="tx1"/>
                </a:solidFill>
                <a:latin typeface="+mn-lt"/>
                <a:ea typeface="+mn-ea"/>
                <a:cs typeface="+mn-ea"/>
                <a:sym typeface="+mn-lt"/>
              </a:rPr>
              <a:t>S</a:t>
            </a:r>
            <a:r>
              <a:rPr lang="en-US" altLang="zh-CN" b="1" dirty="0" smtClean="0">
                <a:solidFill>
                  <a:schemeClr val="tx1"/>
                </a:solidFill>
                <a:latin typeface="+mn-lt"/>
                <a:ea typeface="+mn-ea"/>
                <a:cs typeface="+mn-ea"/>
                <a:sym typeface="+mn-lt"/>
              </a:rPr>
              <a:t>pring </a:t>
            </a:r>
            <a:r>
              <a:rPr lang="en-US" altLang="zh-CN" b="1" dirty="0">
                <a:solidFill>
                  <a:schemeClr val="tx1"/>
                </a:solidFill>
                <a:latin typeface="+mn-lt"/>
                <a:ea typeface="+mn-ea"/>
                <a:cs typeface="+mn-ea"/>
                <a:sym typeface="+mn-lt"/>
              </a:rPr>
              <a:t>C</a:t>
            </a:r>
            <a:r>
              <a:rPr lang="en-US" altLang="zh-CN" b="1" dirty="0" smtClean="0">
                <a:solidFill>
                  <a:schemeClr val="tx1"/>
                </a:solidFill>
                <a:latin typeface="+mn-lt"/>
                <a:ea typeface="+mn-ea"/>
                <a:cs typeface="+mn-ea"/>
                <a:sym typeface="+mn-lt"/>
              </a:rPr>
              <a:t>loud</a:t>
            </a:r>
            <a:endParaRPr lang="zh-CN" altLang="en-US" b="1" dirty="0">
              <a:solidFill>
                <a:schemeClr val="tx1"/>
              </a:solidFill>
              <a:latin typeface="+mn-lt"/>
              <a:ea typeface="+mn-ea"/>
              <a:cs typeface="+mn-ea"/>
              <a:sym typeface="+mn-lt"/>
            </a:endParaRPr>
          </a:p>
        </p:txBody>
      </p:sp>
      <p:sp>
        <p:nvSpPr>
          <p:cNvPr id="14" name="文本框 13"/>
          <p:cNvSpPr txBox="1"/>
          <p:nvPr/>
        </p:nvSpPr>
        <p:spPr>
          <a:xfrm>
            <a:off x="6813456" y="394992"/>
            <a:ext cx="4752526" cy="5755422"/>
          </a:xfrm>
          <a:prstGeom prst="rect">
            <a:avLst/>
          </a:prstGeom>
          <a:noFill/>
        </p:spPr>
        <p:txBody>
          <a:bodyPr wrap="square" rtlCol="0">
            <a:spAutoFit/>
          </a:bodyPr>
          <a:lstStyle/>
          <a:p>
            <a:r>
              <a:rPr lang="zh-CN" altLang="en-US" sz="1600" dirty="0">
                <a:solidFill>
                  <a:schemeClr val="tx1"/>
                </a:solidFill>
                <a:cs typeface="+mn-ea"/>
                <a:sym typeface="+mn-lt"/>
              </a:rPr>
              <a:t>中国联通子公司 </a:t>
            </a:r>
            <a:endParaRPr lang="en-US" altLang="zh-CN" sz="1600" dirty="0" smtClean="0">
              <a:solidFill>
                <a:schemeClr val="tx1"/>
              </a:solidFill>
              <a:cs typeface="+mn-ea"/>
              <a:sym typeface="+mn-lt"/>
            </a:endParaRPr>
          </a:p>
          <a:p>
            <a:r>
              <a:rPr lang="zh-CN" altLang="en-US" sz="1600" dirty="0" smtClean="0">
                <a:solidFill>
                  <a:schemeClr val="tx1"/>
                </a:solidFill>
                <a:cs typeface="+mn-ea"/>
                <a:sym typeface="+mn-lt"/>
              </a:rPr>
              <a:t>上海</a:t>
            </a:r>
            <a:r>
              <a:rPr lang="zh-CN" altLang="en-US" sz="1600" dirty="0">
                <a:solidFill>
                  <a:schemeClr val="tx1"/>
                </a:solidFill>
                <a:cs typeface="+mn-ea"/>
                <a:sym typeface="+mn-lt"/>
              </a:rPr>
              <a:t>米么金服</a:t>
            </a:r>
          </a:p>
          <a:p>
            <a:r>
              <a:rPr lang="zh-CN" altLang="en-US" sz="1600" dirty="0">
                <a:solidFill>
                  <a:schemeClr val="tx1"/>
                </a:solidFill>
                <a:cs typeface="+mn-ea"/>
                <a:sym typeface="+mn-lt"/>
              </a:rPr>
              <a:t>指点无限（北京）科技有限公司</a:t>
            </a:r>
          </a:p>
          <a:p>
            <a:r>
              <a:rPr lang="zh-CN" altLang="en-US" sz="1600" dirty="0">
                <a:solidFill>
                  <a:schemeClr val="tx1"/>
                </a:solidFill>
                <a:cs typeface="+mn-ea"/>
                <a:sym typeface="+mn-lt"/>
              </a:rPr>
              <a:t>易保软件 </a:t>
            </a:r>
            <a:endParaRPr lang="en-US" altLang="zh-CN" sz="1600" dirty="0" smtClean="0">
              <a:solidFill>
                <a:schemeClr val="tx1"/>
              </a:solidFill>
              <a:cs typeface="+mn-ea"/>
              <a:sym typeface="+mn-lt"/>
            </a:endParaRPr>
          </a:p>
          <a:p>
            <a:r>
              <a:rPr lang="zh-CN" altLang="en-US" sz="1600" dirty="0" smtClean="0">
                <a:solidFill>
                  <a:schemeClr val="tx1"/>
                </a:solidFill>
                <a:cs typeface="+mn-ea"/>
                <a:sym typeface="+mn-lt"/>
              </a:rPr>
              <a:t>广州</a:t>
            </a:r>
            <a:r>
              <a:rPr lang="zh-CN" altLang="en-US" sz="1600" dirty="0">
                <a:solidFill>
                  <a:schemeClr val="tx1"/>
                </a:solidFill>
                <a:cs typeface="+mn-ea"/>
                <a:sym typeface="+mn-lt"/>
              </a:rPr>
              <a:t>简法网络</a:t>
            </a:r>
          </a:p>
          <a:p>
            <a:r>
              <a:rPr lang="zh-CN" altLang="en-US" sz="1600" dirty="0">
                <a:solidFill>
                  <a:schemeClr val="tx1"/>
                </a:solidFill>
                <a:cs typeface="+mn-ea"/>
                <a:sym typeface="+mn-lt"/>
              </a:rPr>
              <a:t>深圳睿云智合科技有限公司 </a:t>
            </a:r>
            <a:endParaRPr lang="en-US" altLang="zh-CN" sz="1600" dirty="0" smtClean="0">
              <a:solidFill>
                <a:schemeClr val="tx1"/>
              </a:solidFill>
              <a:cs typeface="+mn-ea"/>
              <a:sym typeface="+mn-lt"/>
            </a:endParaRPr>
          </a:p>
          <a:p>
            <a:r>
              <a:rPr lang="zh-CN" altLang="en-US" sz="1600" dirty="0" smtClean="0">
                <a:solidFill>
                  <a:schemeClr val="tx1"/>
                </a:solidFill>
                <a:cs typeface="+mn-ea"/>
                <a:sym typeface="+mn-lt"/>
              </a:rPr>
              <a:t>猪八戒网</a:t>
            </a:r>
            <a:endParaRPr lang="en-US" altLang="zh-CN" sz="1600" dirty="0" smtClean="0">
              <a:solidFill>
                <a:schemeClr val="tx1"/>
              </a:solidFill>
              <a:cs typeface="+mn-ea"/>
              <a:sym typeface="+mn-lt"/>
            </a:endParaRPr>
          </a:p>
          <a:p>
            <a:r>
              <a:rPr lang="zh-CN" altLang="en-US" sz="1600" dirty="0" smtClean="0">
                <a:solidFill>
                  <a:schemeClr val="tx1"/>
                </a:solidFill>
                <a:cs typeface="+mn-ea"/>
                <a:sym typeface="+mn-lt"/>
              </a:rPr>
              <a:t>上海云首科技有限公司</a:t>
            </a:r>
            <a:endParaRPr lang="zh-CN" altLang="en-US" sz="1600" dirty="0">
              <a:solidFill>
                <a:schemeClr val="tx1"/>
              </a:solidFill>
              <a:cs typeface="+mn-ea"/>
              <a:sym typeface="+mn-lt"/>
            </a:endParaRPr>
          </a:p>
          <a:p>
            <a:r>
              <a:rPr lang="zh-CN" altLang="en-US" sz="1600" dirty="0">
                <a:solidFill>
                  <a:schemeClr val="tx1"/>
                </a:solidFill>
                <a:cs typeface="+mn-ea"/>
                <a:sym typeface="+mn-lt"/>
              </a:rPr>
              <a:t>华为 </a:t>
            </a:r>
            <a:endParaRPr lang="en-US" altLang="zh-CN" sz="1600" dirty="0" smtClean="0">
              <a:solidFill>
                <a:schemeClr val="tx1"/>
              </a:solidFill>
              <a:cs typeface="+mn-ea"/>
              <a:sym typeface="+mn-lt"/>
            </a:endParaRPr>
          </a:p>
          <a:p>
            <a:r>
              <a:rPr lang="zh-CN" altLang="en-US" sz="1600" dirty="0" smtClean="0">
                <a:solidFill>
                  <a:schemeClr val="tx1"/>
                </a:solidFill>
                <a:cs typeface="+mn-ea"/>
                <a:sym typeface="+mn-lt"/>
              </a:rPr>
              <a:t>东</a:t>
            </a:r>
            <a:r>
              <a:rPr lang="zh-CN" altLang="en-US" sz="1600" dirty="0">
                <a:solidFill>
                  <a:schemeClr val="tx1"/>
                </a:solidFill>
                <a:cs typeface="+mn-ea"/>
                <a:sym typeface="+mn-lt"/>
              </a:rPr>
              <a:t>软</a:t>
            </a:r>
          </a:p>
          <a:p>
            <a:r>
              <a:rPr lang="zh-CN" altLang="en-US" sz="1600" dirty="0">
                <a:solidFill>
                  <a:schemeClr val="tx1"/>
                </a:solidFill>
                <a:cs typeface="+mn-ea"/>
                <a:sym typeface="+mn-lt"/>
              </a:rPr>
              <a:t>南京云帐房网络科技有限公司</a:t>
            </a:r>
          </a:p>
          <a:p>
            <a:r>
              <a:rPr lang="zh-CN" altLang="en-US" sz="1600" dirty="0">
                <a:solidFill>
                  <a:schemeClr val="tx1"/>
                </a:solidFill>
                <a:cs typeface="+mn-ea"/>
                <a:sym typeface="+mn-lt"/>
              </a:rPr>
              <a:t>四众互联</a:t>
            </a:r>
            <a:r>
              <a:rPr lang="en-US" altLang="zh-CN" sz="1600" dirty="0">
                <a:solidFill>
                  <a:schemeClr val="tx1"/>
                </a:solidFill>
                <a:cs typeface="+mn-ea"/>
                <a:sym typeface="+mn-lt"/>
              </a:rPr>
              <a:t>(</a:t>
            </a:r>
            <a:r>
              <a:rPr lang="zh-CN" altLang="en-US" sz="1600" dirty="0">
                <a:solidFill>
                  <a:schemeClr val="tx1"/>
                </a:solidFill>
                <a:cs typeface="+mn-ea"/>
                <a:sym typeface="+mn-lt"/>
              </a:rPr>
              <a:t>北京</a:t>
            </a:r>
            <a:r>
              <a:rPr lang="en-US" altLang="zh-CN" sz="1600" dirty="0">
                <a:solidFill>
                  <a:schemeClr val="tx1"/>
                </a:solidFill>
                <a:cs typeface="+mn-ea"/>
                <a:sym typeface="+mn-lt"/>
              </a:rPr>
              <a:t>)</a:t>
            </a:r>
            <a:r>
              <a:rPr lang="zh-CN" altLang="en-US" sz="1600" dirty="0">
                <a:solidFill>
                  <a:schemeClr val="tx1"/>
                </a:solidFill>
                <a:cs typeface="+mn-ea"/>
                <a:sym typeface="+mn-lt"/>
              </a:rPr>
              <a:t>网络科技有限公司</a:t>
            </a:r>
          </a:p>
          <a:p>
            <a:r>
              <a:rPr lang="zh-CN" altLang="en-US" sz="1600" dirty="0">
                <a:solidFill>
                  <a:schemeClr val="tx1"/>
                </a:solidFill>
                <a:cs typeface="+mn-ea"/>
                <a:sym typeface="+mn-lt"/>
              </a:rPr>
              <a:t>深圳摩令技术科技有限公司</a:t>
            </a:r>
          </a:p>
          <a:p>
            <a:r>
              <a:rPr lang="zh-CN" altLang="en-US" sz="1600" dirty="0">
                <a:solidFill>
                  <a:schemeClr val="tx1"/>
                </a:solidFill>
                <a:cs typeface="+mn-ea"/>
                <a:sym typeface="+mn-lt"/>
              </a:rPr>
              <a:t>广州万表网</a:t>
            </a:r>
          </a:p>
          <a:p>
            <a:r>
              <a:rPr lang="zh-CN" altLang="en-US" sz="1600" dirty="0">
                <a:solidFill>
                  <a:schemeClr val="tx1"/>
                </a:solidFill>
                <a:cs typeface="+mn-ea"/>
                <a:sym typeface="+mn-lt"/>
              </a:rPr>
              <a:t>视觉中国</a:t>
            </a:r>
          </a:p>
          <a:p>
            <a:r>
              <a:rPr lang="zh-CN" altLang="en-US" sz="1600" dirty="0">
                <a:solidFill>
                  <a:schemeClr val="tx1"/>
                </a:solidFill>
                <a:cs typeface="+mn-ea"/>
                <a:sym typeface="+mn-lt"/>
              </a:rPr>
              <a:t>上海秦苍信息科技有限公司</a:t>
            </a:r>
            <a:r>
              <a:rPr lang="en-US" altLang="zh-CN" sz="1600" dirty="0">
                <a:solidFill>
                  <a:schemeClr val="tx1"/>
                </a:solidFill>
                <a:cs typeface="+mn-ea"/>
                <a:sym typeface="+mn-lt"/>
              </a:rPr>
              <a:t>-</a:t>
            </a:r>
            <a:r>
              <a:rPr lang="zh-CN" altLang="en-US" sz="1600" dirty="0">
                <a:solidFill>
                  <a:schemeClr val="tx1"/>
                </a:solidFill>
                <a:cs typeface="+mn-ea"/>
                <a:sym typeface="+mn-lt"/>
              </a:rPr>
              <a:t>买单侠</a:t>
            </a:r>
          </a:p>
          <a:p>
            <a:r>
              <a:rPr lang="zh-CN" altLang="en-US" sz="1600" dirty="0">
                <a:solidFill>
                  <a:schemeClr val="tx1"/>
                </a:solidFill>
                <a:cs typeface="+mn-ea"/>
                <a:sym typeface="+mn-lt"/>
              </a:rPr>
              <a:t>爱油科技</a:t>
            </a:r>
            <a:r>
              <a:rPr lang="en-US" altLang="zh-CN" sz="1600" dirty="0">
                <a:solidFill>
                  <a:schemeClr val="tx1"/>
                </a:solidFill>
                <a:cs typeface="+mn-ea"/>
                <a:sym typeface="+mn-lt"/>
              </a:rPr>
              <a:t>(</a:t>
            </a:r>
            <a:r>
              <a:rPr lang="zh-CN" altLang="en-US" sz="1600" dirty="0">
                <a:solidFill>
                  <a:schemeClr val="tx1"/>
                </a:solidFill>
                <a:cs typeface="+mn-ea"/>
                <a:sym typeface="+mn-lt"/>
              </a:rPr>
              <a:t>大连</a:t>
            </a:r>
            <a:r>
              <a:rPr lang="en-US" altLang="zh-CN" sz="1600" dirty="0">
                <a:solidFill>
                  <a:schemeClr val="tx1"/>
                </a:solidFill>
                <a:cs typeface="+mn-ea"/>
                <a:sym typeface="+mn-lt"/>
              </a:rPr>
              <a:t>)</a:t>
            </a:r>
            <a:r>
              <a:rPr lang="zh-CN" altLang="en-US" sz="1600" dirty="0" smtClean="0">
                <a:solidFill>
                  <a:schemeClr val="tx1"/>
                </a:solidFill>
                <a:cs typeface="+mn-ea"/>
                <a:sym typeface="+mn-lt"/>
              </a:rPr>
              <a:t>有限公司</a:t>
            </a:r>
            <a:endParaRPr lang="en-US" altLang="zh-CN" sz="1600" dirty="0" smtClean="0">
              <a:solidFill>
                <a:schemeClr val="tx1"/>
              </a:solidFill>
              <a:cs typeface="+mn-ea"/>
              <a:sym typeface="+mn-lt"/>
            </a:endParaRPr>
          </a:p>
          <a:p>
            <a:r>
              <a:rPr lang="zh-CN" altLang="en-US" sz="1600" dirty="0">
                <a:solidFill>
                  <a:schemeClr val="tx1"/>
                </a:solidFill>
                <a:cs typeface="+mn-ea"/>
                <a:sym typeface="+mn-lt"/>
              </a:rPr>
              <a:t>冰鉴</a:t>
            </a:r>
            <a:r>
              <a:rPr lang="zh-CN" altLang="en-US" sz="1600" dirty="0" smtClean="0">
                <a:solidFill>
                  <a:schemeClr val="tx1"/>
                </a:solidFill>
                <a:cs typeface="+mn-ea"/>
                <a:sym typeface="+mn-lt"/>
              </a:rPr>
              <a:t>科技</a:t>
            </a:r>
            <a:endParaRPr lang="en-US" altLang="zh-CN" sz="1600" dirty="0" smtClean="0">
              <a:solidFill>
                <a:schemeClr val="tx1"/>
              </a:solidFill>
              <a:cs typeface="+mn-ea"/>
              <a:sym typeface="+mn-lt"/>
            </a:endParaRPr>
          </a:p>
          <a:p>
            <a:r>
              <a:rPr lang="zh-CN" altLang="en-US" sz="1600" dirty="0">
                <a:solidFill>
                  <a:schemeClr val="tx1"/>
                </a:solidFill>
                <a:cs typeface="+mn-ea"/>
                <a:sym typeface="+mn-lt"/>
              </a:rPr>
              <a:t>拍拍</a:t>
            </a:r>
            <a:r>
              <a:rPr lang="zh-CN" altLang="en-US" sz="1600" dirty="0" smtClean="0">
                <a:solidFill>
                  <a:schemeClr val="tx1"/>
                </a:solidFill>
                <a:cs typeface="+mn-ea"/>
                <a:sym typeface="+mn-lt"/>
              </a:rPr>
              <a:t>信</a:t>
            </a:r>
            <a:endParaRPr lang="en-US" altLang="zh-CN" sz="1600" dirty="0" smtClean="0">
              <a:solidFill>
                <a:schemeClr val="tx1"/>
              </a:solidFill>
              <a:cs typeface="+mn-ea"/>
              <a:sym typeface="+mn-lt"/>
            </a:endParaRPr>
          </a:p>
          <a:p>
            <a:r>
              <a:rPr lang="zh-CN" altLang="en-US" sz="1600" dirty="0">
                <a:solidFill>
                  <a:schemeClr val="tx1"/>
                </a:solidFill>
                <a:cs typeface="+mn-ea"/>
                <a:sym typeface="+mn-lt"/>
              </a:rPr>
              <a:t>有</a:t>
            </a:r>
            <a:r>
              <a:rPr lang="zh-CN" altLang="en-US" sz="1600" dirty="0" smtClean="0">
                <a:solidFill>
                  <a:schemeClr val="tx1"/>
                </a:solidFill>
                <a:cs typeface="+mn-ea"/>
                <a:sym typeface="+mn-lt"/>
              </a:rPr>
              <a:t>赞</a:t>
            </a:r>
            <a:endParaRPr lang="en-US" altLang="zh-CN" sz="1600" dirty="0" smtClean="0">
              <a:solidFill>
                <a:schemeClr val="tx1"/>
              </a:solidFill>
              <a:cs typeface="+mn-ea"/>
              <a:sym typeface="+mn-lt"/>
            </a:endParaRPr>
          </a:p>
          <a:p>
            <a:r>
              <a:rPr lang="zh-CN" altLang="en-US" sz="1600" dirty="0">
                <a:solidFill>
                  <a:schemeClr val="tx1"/>
                </a:solidFill>
                <a:cs typeface="+mn-ea"/>
                <a:sym typeface="+mn-lt"/>
              </a:rPr>
              <a:t>广发证券深圳金融科技研发</a:t>
            </a:r>
            <a:r>
              <a:rPr lang="zh-CN" altLang="en-US" sz="1600" dirty="0" smtClean="0">
                <a:solidFill>
                  <a:schemeClr val="tx1"/>
                </a:solidFill>
                <a:cs typeface="+mn-ea"/>
                <a:sym typeface="+mn-lt"/>
              </a:rPr>
              <a:t>中心</a:t>
            </a:r>
            <a:endParaRPr lang="en-US" altLang="zh-CN" sz="1600" dirty="0" smtClean="0">
              <a:solidFill>
                <a:schemeClr val="tx1"/>
              </a:solidFill>
              <a:cs typeface="+mn-ea"/>
              <a:sym typeface="+mn-lt"/>
            </a:endParaRPr>
          </a:p>
          <a:p>
            <a:r>
              <a:rPr lang="en-US" altLang="zh-CN" sz="1600" dirty="0" smtClean="0">
                <a:solidFill>
                  <a:schemeClr val="tx1"/>
                </a:solidFill>
                <a:cs typeface="+mn-ea"/>
                <a:sym typeface="+mn-lt"/>
              </a:rPr>
              <a:t>….</a:t>
            </a:r>
          </a:p>
          <a:p>
            <a:r>
              <a:rPr lang="zh-CN" altLang="en-US" sz="1600" dirty="0" smtClean="0">
                <a:solidFill>
                  <a:schemeClr val="tx1"/>
                </a:solidFill>
                <a:cs typeface="+mn-ea"/>
                <a:sym typeface="+mn-lt"/>
              </a:rPr>
              <a:t>数据来源：</a:t>
            </a:r>
            <a:r>
              <a:rPr lang="en-US" altLang="zh-CN" sz="1600" dirty="0" smtClean="0">
                <a:solidFill>
                  <a:schemeClr val="tx1"/>
                </a:solidFill>
                <a:cs typeface="+mn-ea"/>
                <a:sym typeface="+mn-lt"/>
              </a:rPr>
              <a:t>http</a:t>
            </a:r>
            <a:r>
              <a:rPr lang="en-US" altLang="zh-CN" sz="1600" dirty="0">
                <a:solidFill>
                  <a:schemeClr val="tx1"/>
                </a:solidFill>
                <a:cs typeface="+mn-ea"/>
                <a:sym typeface="+mn-lt"/>
              </a:rPr>
              <a:t>://docs.springcloud.cn/</a:t>
            </a:r>
            <a:endParaRPr lang="zh-CN" altLang="en-US" sz="1600" dirty="0">
              <a:solidFill>
                <a:schemeClr val="tx1"/>
              </a:solidFill>
              <a:cs typeface="+mn-ea"/>
              <a:sym typeface="+mn-lt"/>
            </a:endParaRPr>
          </a:p>
        </p:txBody>
      </p:sp>
    </p:spTree>
    <p:extLst>
      <p:ext uri="{BB962C8B-B14F-4D97-AF65-F5344CB8AC3E}">
        <p14:creationId xmlns:p14="http://schemas.microsoft.com/office/powerpoint/2010/main" val="225826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31776" y="1551703"/>
            <a:ext cx="6994624" cy="4401205"/>
          </a:xfrm>
          <a:prstGeom prst="rect">
            <a:avLst/>
          </a:prstGeom>
        </p:spPr>
        <p:txBody>
          <a:bodyPr wrap="square">
            <a:spAutoFit/>
          </a:bodyPr>
          <a:lstStyle/>
          <a:p>
            <a:r>
              <a:rPr lang="en-US" altLang="zh-CN" sz="2000" dirty="0">
                <a:latin typeface="+mn-lt"/>
                <a:ea typeface="+mn-ea"/>
                <a:cs typeface="+mn-ea"/>
                <a:sym typeface="+mn-lt"/>
              </a:rPr>
              <a:t>1</a:t>
            </a:r>
            <a:r>
              <a:rPr lang="zh-CN" altLang="en-US" sz="2000" dirty="0">
                <a:latin typeface="+mn-lt"/>
                <a:ea typeface="+mn-ea"/>
                <a:cs typeface="+mn-ea"/>
                <a:sym typeface="+mn-lt"/>
              </a:rPr>
              <a:t>、支持分布式事务</a:t>
            </a:r>
            <a:br>
              <a:rPr lang="zh-CN" altLang="en-US" sz="2000" dirty="0">
                <a:latin typeface="+mn-lt"/>
                <a:ea typeface="+mn-ea"/>
                <a:cs typeface="+mn-ea"/>
                <a:sym typeface="+mn-lt"/>
              </a:rPr>
            </a:br>
            <a:r>
              <a:rPr lang="en-US" altLang="zh-CN" sz="2000" dirty="0">
                <a:latin typeface="+mn-lt"/>
                <a:ea typeface="+mn-ea"/>
                <a:cs typeface="+mn-ea"/>
                <a:sym typeface="+mn-lt"/>
              </a:rPr>
              <a:t>2</a:t>
            </a:r>
            <a:r>
              <a:rPr lang="zh-CN" altLang="en-US" sz="2000" dirty="0">
                <a:latin typeface="+mn-lt"/>
                <a:ea typeface="+mn-ea"/>
                <a:cs typeface="+mn-ea"/>
                <a:sym typeface="+mn-lt"/>
              </a:rPr>
              <a:t>、支持分布式动态</a:t>
            </a:r>
            <a:r>
              <a:rPr lang="zh-CN" altLang="en-US" sz="2000" dirty="0" smtClean="0">
                <a:latin typeface="+mn-lt"/>
                <a:ea typeface="+mn-ea"/>
                <a:cs typeface="+mn-ea"/>
                <a:sym typeface="+mn-lt"/>
              </a:rPr>
              <a:t>配置，友好界面</a:t>
            </a:r>
            <a:r>
              <a:rPr lang="zh-CN" altLang="en-US" sz="2000" dirty="0">
                <a:latin typeface="+mn-lt"/>
                <a:ea typeface="+mn-ea"/>
                <a:cs typeface="+mn-ea"/>
                <a:sym typeface="+mn-lt"/>
              </a:rPr>
              <a:t/>
            </a:r>
            <a:br>
              <a:rPr lang="zh-CN" altLang="en-US" sz="2000" dirty="0">
                <a:latin typeface="+mn-lt"/>
                <a:ea typeface="+mn-ea"/>
                <a:cs typeface="+mn-ea"/>
                <a:sym typeface="+mn-lt"/>
              </a:rPr>
            </a:br>
            <a:r>
              <a:rPr lang="en-US" altLang="zh-CN" sz="2000" dirty="0">
                <a:latin typeface="+mn-lt"/>
                <a:ea typeface="+mn-ea"/>
                <a:cs typeface="+mn-ea"/>
                <a:sym typeface="+mn-lt"/>
              </a:rPr>
              <a:t>3</a:t>
            </a:r>
            <a:r>
              <a:rPr lang="zh-CN" altLang="en-US" sz="2000" dirty="0">
                <a:latin typeface="+mn-lt"/>
                <a:ea typeface="+mn-ea"/>
                <a:cs typeface="+mn-ea"/>
                <a:sym typeface="+mn-lt"/>
              </a:rPr>
              <a:t>、服务注册中心支持多租户</a:t>
            </a:r>
            <a:r>
              <a:rPr lang="zh-CN" altLang="en-US" sz="2000" dirty="0" smtClean="0">
                <a:latin typeface="+mn-lt"/>
                <a:ea typeface="+mn-ea"/>
                <a:cs typeface="+mn-ea"/>
                <a:sym typeface="+mn-lt"/>
              </a:rPr>
              <a:t>隔离</a:t>
            </a:r>
            <a:endParaRPr lang="en-US" altLang="zh-CN" sz="2000" dirty="0" smtClean="0">
              <a:latin typeface="+mn-lt"/>
              <a:ea typeface="+mn-ea"/>
              <a:cs typeface="+mn-ea"/>
              <a:sym typeface="+mn-lt"/>
            </a:endParaRPr>
          </a:p>
          <a:p>
            <a:r>
              <a:rPr lang="en-US" altLang="zh-CN" sz="2000" dirty="0">
                <a:latin typeface="+mn-lt"/>
                <a:ea typeface="+mn-ea"/>
                <a:cs typeface="+mn-ea"/>
                <a:sym typeface="+mn-lt"/>
              </a:rPr>
              <a:t>4</a:t>
            </a:r>
            <a:r>
              <a:rPr lang="zh-CN" altLang="en-US" sz="2000" dirty="0">
                <a:latin typeface="+mn-lt"/>
                <a:ea typeface="+mn-ea"/>
                <a:cs typeface="+mn-ea"/>
                <a:sym typeface="+mn-lt"/>
              </a:rPr>
              <a:t>、完整的生命周期管理</a:t>
            </a:r>
            <a:r>
              <a:rPr lang="zh-CN" altLang="en-US" sz="2000" dirty="0" smtClean="0">
                <a:latin typeface="+mn-lt"/>
                <a:ea typeface="+mn-ea"/>
                <a:cs typeface="+mn-ea"/>
                <a:sym typeface="+mn-lt"/>
              </a:rPr>
              <a:t>能力</a:t>
            </a:r>
            <a:r>
              <a:rPr lang="zh-CN" altLang="en-US" sz="2000" dirty="0">
                <a:latin typeface="+mn-lt"/>
                <a:ea typeface="+mn-ea"/>
                <a:cs typeface="+mn-ea"/>
                <a:sym typeface="+mn-lt"/>
              </a:rPr>
              <a:t/>
            </a:r>
            <a:br>
              <a:rPr lang="zh-CN" altLang="en-US" sz="2000" dirty="0">
                <a:latin typeface="+mn-lt"/>
                <a:ea typeface="+mn-ea"/>
                <a:cs typeface="+mn-ea"/>
                <a:sym typeface="+mn-lt"/>
              </a:rPr>
            </a:br>
            <a:r>
              <a:rPr lang="en-US" altLang="zh-CN" sz="2000" dirty="0">
                <a:latin typeface="+mn-lt"/>
                <a:ea typeface="+mn-ea"/>
                <a:cs typeface="+mn-ea"/>
                <a:sym typeface="+mn-lt"/>
              </a:rPr>
              <a:t>5</a:t>
            </a:r>
            <a:r>
              <a:rPr lang="zh-CN" altLang="en-US" sz="2000" dirty="0">
                <a:latin typeface="+mn-lt"/>
                <a:ea typeface="+mn-ea"/>
                <a:cs typeface="+mn-ea"/>
                <a:sym typeface="+mn-lt"/>
              </a:rPr>
              <a:t>、服务调用鉴权</a:t>
            </a:r>
            <a:br>
              <a:rPr lang="zh-CN" altLang="en-US" sz="2000" dirty="0">
                <a:latin typeface="+mn-lt"/>
                <a:ea typeface="+mn-ea"/>
                <a:cs typeface="+mn-ea"/>
                <a:sym typeface="+mn-lt"/>
              </a:rPr>
            </a:br>
            <a:r>
              <a:rPr lang="en-US" altLang="zh-CN" sz="2000" dirty="0">
                <a:latin typeface="+mn-lt"/>
                <a:ea typeface="+mn-ea"/>
                <a:cs typeface="+mn-ea"/>
                <a:sym typeface="+mn-lt"/>
              </a:rPr>
              <a:t>6</a:t>
            </a:r>
            <a:r>
              <a:rPr lang="zh-CN" altLang="en-US" sz="2000" dirty="0">
                <a:latin typeface="+mn-lt"/>
                <a:ea typeface="+mn-ea"/>
                <a:cs typeface="+mn-ea"/>
                <a:sym typeface="+mn-lt"/>
              </a:rPr>
              <a:t>、支持</a:t>
            </a:r>
            <a:r>
              <a:rPr lang="en-US" altLang="zh-CN" sz="2000" dirty="0" err="1">
                <a:latin typeface="+mn-lt"/>
                <a:ea typeface="+mn-ea"/>
                <a:cs typeface="+mn-ea"/>
                <a:sym typeface="+mn-lt"/>
              </a:rPr>
              <a:t>rpc</a:t>
            </a:r>
            <a:r>
              <a:rPr lang="zh-CN" altLang="en-US" sz="2000" dirty="0">
                <a:latin typeface="+mn-lt"/>
                <a:ea typeface="+mn-ea"/>
                <a:cs typeface="+mn-ea"/>
                <a:sym typeface="+mn-lt"/>
              </a:rPr>
              <a:t>通信能力</a:t>
            </a:r>
            <a:br>
              <a:rPr lang="zh-CN" altLang="en-US" sz="2000" dirty="0">
                <a:latin typeface="+mn-lt"/>
                <a:ea typeface="+mn-ea"/>
                <a:cs typeface="+mn-ea"/>
                <a:sym typeface="+mn-lt"/>
              </a:rPr>
            </a:br>
            <a:r>
              <a:rPr lang="en-US" altLang="zh-CN" sz="2000" dirty="0">
                <a:latin typeface="+mn-lt"/>
                <a:ea typeface="+mn-ea"/>
                <a:cs typeface="+mn-ea"/>
                <a:sym typeface="+mn-lt"/>
              </a:rPr>
              <a:t>7</a:t>
            </a:r>
            <a:r>
              <a:rPr lang="zh-CN" altLang="en-US" sz="2000" dirty="0">
                <a:latin typeface="+mn-lt"/>
                <a:ea typeface="+mn-ea"/>
                <a:cs typeface="+mn-ea"/>
                <a:sym typeface="+mn-lt"/>
              </a:rPr>
              <a:t>、</a:t>
            </a:r>
            <a:r>
              <a:rPr lang="en-US" altLang="zh-CN" sz="2000" dirty="0" err="1">
                <a:latin typeface="+mn-lt"/>
                <a:ea typeface="+mn-ea"/>
                <a:cs typeface="+mn-ea"/>
                <a:sym typeface="+mn-lt"/>
              </a:rPr>
              <a:t>springcloud</a:t>
            </a:r>
            <a:r>
              <a:rPr lang="zh-CN" altLang="en-US" sz="2000" dirty="0">
                <a:latin typeface="+mn-lt"/>
                <a:ea typeface="+mn-ea"/>
                <a:cs typeface="+mn-ea"/>
                <a:sym typeface="+mn-lt"/>
              </a:rPr>
              <a:t>多组件整合</a:t>
            </a:r>
            <a:r>
              <a:rPr lang="en-US" altLang="zh-CN" sz="2000" dirty="0">
                <a:latin typeface="+mn-lt"/>
                <a:ea typeface="+mn-ea"/>
                <a:cs typeface="+mn-ea"/>
                <a:sym typeface="+mn-lt"/>
              </a:rPr>
              <a:t>(</a:t>
            </a:r>
            <a:r>
              <a:rPr lang="zh-CN" altLang="en-US" sz="2000" dirty="0">
                <a:latin typeface="+mn-lt"/>
                <a:ea typeface="+mn-ea"/>
                <a:cs typeface="+mn-ea"/>
                <a:sym typeface="+mn-lt"/>
              </a:rPr>
              <a:t>集成到控制台</a:t>
            </a:r>
            <a:r>
              <a:rPr lang="en-US" altLang="zh-CN" sz="2000" dirty="0">
                <a:latin typeface="+mn-lt"/>
                <a:ea typeface="+mn-ea"/>
                <a:cs typeface="+mn-ea"/>
                <a:sym typeface="+mn-lt"/>
              </a:rPr>
              <a:t>)</a:t>
            </a:r>
            <a:br>
              <a:rPr lang="en-US" altLang="zh-CN" sz="2000" dirty="0">
                <a:latin typeface="+mn-lt"/>
                <a:ea typeface="+mn-ea"/>
                <a:cs typeface="+mn-ea"/>
                <a:sym typeface="+mn-lt"/>
              </a:rPr>
            </a:br>
            <a:r>
              <a:rPr lang="en-US" altLang="zh-CN" sz="2000" dirty="0">
                <a:latin typeface="+mn-lt"/>
                <a:ea typeface="+mn-ea"/>
                <a:cs typeface="+mn-ea"/>
                <a:sym typeface="+mn-lt"/>
              </a:rPr>
              <a:t>8</a:t>
            </a:r>
            <a:r>
              <a:rPr lang="zh-CN" altLang="en-US" sz="2000" dirty="0">
                <a:latin typeface="+mn-lt"/>
                <a:ea typeface="+mn-ea"/>
                <a:cs typeface="+mn-ea"/>
                <a:sym typeface="+mn-lt"/>
              </a:rPr>
              <a:t>、提供与腾讯云服务深度整合能力</a:t>
            </a:r>
            <a:br>
              <a:rPr lang="zh-CN" altLang="en-US" sz="2000" dirty="0">
                <a:latin typeface="+mn-lt"/>
                <a:ea typeface="+mn-ea"/>
                <a:cs typeface="+mn-ea"/>
                <a:sym typeface="+mn-lt"/>
              </a:rPr>
            </a:br>
            <a:r>
              <a:rPr lang="en-US" altLang="zh-CN" sz="2000" dirty="0">
                <a:latin typeface="+mn-lt"/>
                <a:ea typeface="+mn-ea"/>
                <a:cs typeface="+mn-ea"/>
                <a:sym typeface="+mn-lt"/>
              </a:rPr>
              <a:t>9</a:t>
            </a:r>
            <a:r>
              <a:rPr lang="zh-CN" altLang="en-US" sz="2000" dirty="0">
                <a:latin typeface="+mn-lt"/>
                <a:ea typeface="+mn-ea"/>
                <a:cs typeface="+mn-ea"/>
                <a:sym typeface="+mn-lt"/>
              </a:rPr>
              <a:t>、提供</a:t>
            </a:r>
            <a:r>
              <a:rPr lang="en-US" altLang="zh-CN" sz="2000" dirty="0" err="1">
                <a:latin typeface="+mn-lt"/>
                <a:ea typeface="+mn-ea"/>
                <a:cs typeface="+mn-ea"/>
                <a:sym typeface="+mn-lt"/>
              </a:rPr>
              <a:t>dubbo</a:t>
            </a:r>
            <a:r>
              <a:rPr lang="zh-CN" altLang="en-US" sz="2000" dirty="0">
                <a:latin typeface="+mn-lt"/>
                <a:ea typeface="+mn-ea"/>
                <a:cs typeface="+mn-ea"/>
                <a:sym typeface="+mn-lt"/>
              </a:rPr>
              <a:t>到</a:t>
            </a:r>
            <a:r>
              <a:rPr lang="en-US" altLang="zh-CN" sz="2000" dirty="0" err="1">
                <a:latin typeface="+mn-lt"/>
                <a:ea typeface="+mn-ea"/>
                <a:cs typeface="+mn-ea"/>
                <a:sym typeface="+mn-lt"/>
              </a:rPr>
              <a:t>springcloud</a:t>
            </a:r>
            <a:r>
              <a:rPr lang="zh-CN" altLang="en-US" sz="2000" dirty="0">
                <a:latin typeface="+mn-lt"/>
                <a:ea typeface="+mn-ea"/>
                <a:cs typeface="+mn-ea"/>
                <a:sym typeface="+mn-lt"/>
              </a:rPr>
              <a:t>的集成能力</a:t>
            </a:r>
            <a:br>
              <a:rPr lang="zh-CN" altLang="en-US" sz="2000" dirty="0">
                <a:latin typeface="+mn-lt"/>
                <a:ea typeface="+mn-ea"/>
                <a:cs typeface="+mn-ea"/>
                <a:sym typeface="+mn-lt"/>
              </a:rPr>
            </a:br>
            <a:r>
              <a:rPr lang="en-US" altLang="zh-CN" sz="2000" dirty="0">
                <a:latin typeface="+mn-lt"/>
                <a:ea typeface="+mn-ea"/>
                <a:cs typeface="+mn-ea"/>
                <a:sym typeface="+mn-lt"/>
              </a:rPr>
              <a:t>10</a:t>
            </a:r>
            <a:r>
              <a:rPr lang="zh-CN" altLang="en-US" sz="2000" dirty="0">
                <a:latin typeface="+mn-lt"/>
                <a:ea typeface="+mn-ea"/>
                <a:cs typeface="+mn-ea"/>
                <a:sym typeface="+mn-lt"/>
              </a:rPr>
              <a:t>、提供完整的调用链解决方案</a:t>
            </a:r>
            <a:br>
              <a:rPr lang="zh-CN" altLang="en-US" sz="2000" dirty="0">
                <a:latin typeface="+mn-lt"/>
                <a:ea typeface="+mn-ea"/>
                <a:cs typeface="+mn-ea"/>
                <a:sym typeface="+mn-lt"/>
              </a:rPr>
            </a:br>
            <a:r>
              <a:rPr lang="en-US" altLang="zh-CN" sz="2000" dirty="0">
                <a:latin typeface="+mn-lt"/>
                <a:ea typeface="+mn-ea"/>
                <a:cs typeface="+mn-ea"/>
                <a:sym typeface="+mn-lt"/>
              </a:rPr>
              <a:t>11</a:t>
            </a:r>
            <a:r>
              <a:rPr lang="zh-CN" altLang="en-US" sz="2000" dirty="0">
                <a:latin typeface="+mn-lt"/>
                <a:ea typeface="+mn-ea"/>
                <a:cs typeface="+mn-ea"/>
                <a:sym typeface="+mn-lt"/>
              </a:rPr>
              <a:t>、</a:t>
            </a:r>
            <a:r>
              <a:rPr lang="en-US" altLang="zh-CN" sz="2000" dirty="0" err="1">
                <a:latin typeface="+mn-lt"/>
                <a:ea typeface="+mn-ea"/>
                <a:cs typeface="+mn-ea"/>
                <a:sym typeface="+mn-lt"/>
              </a:rPr>
              <a:t>api</a:t>
            </a:r>
            <a:r>
              <a:rPr lang="zh-CN" altLang="en-US" sz="2000" dirty="0">
                <a:latin typeface="+mn-lt"/>
                <a:ea typeface="+mn-ea"/>
                <a:cs typeface="+mn-ea"/>
                <a:sym typeface="+mn-lt"/>
              </a:rPr>
              <a:t>网关打通，并限速限流以及协议转换的能力</a:t>
            </a:r>
            <a:br>
              <a:rPr lang="zh-CN" altLang="en-US" sz="2000" dirty="0">
                <a:latin typeface="+mn-lt"/>
                <a:ea typeface="+mn-ea"/>
                <a:cs typeface="+mn-ea"/>
                <a:sym typeface="+mn-lt"/>
              </a:rPr>
            </a:br>
            <a:r>
              <a:rPr lang="en-US" altLang="zh-CN" sz="2000" dirty="0">
                <a:latin typeface="+mn-lt"/>
                <a:ea typeface="+mn-ea"/>
                <a:cs typeface="+mn-ea"/>
                <a:sym typeface="+mn-lt"/>
              </a:rPr>
              <a:t>12</a:t>
            </a:r>
            <a:r>
              <a:rPr lang="zh-CN" altLang="en-US" sz="2000" dirty="0">
                <a:latin typeface="+mn-lt"/>
                <a:ea typeface="+mn-ea"/>
                <a:cs typeface="+mn-ea"/>
                <a:sym typeface="+mn-lt"/>
              </a:rPr>
              <a:t>、提供完整的业务日志展现能力</a:t>
            </a:r>
            <a:br>
              <a:rPr lang="zh-CN" altLang="en-US" sz="2000" dirty="0">
                <a:latin typeface="+mn-lt"/>
                <a:ea typeface="+mn-ea"/>
                <a:cs typeface="+mn-ea"/>
                <a:sym typeface="+mn-lt"/>
              </a:rPr>
            </a:br>
            <a:r>
              <a:rPr lang="en-US" altLang="zh-CN" sz="2000" dirty="0">
                <a:latin typeface="+mn-lt"/>
                <a:ea typeface="+mn-ea"/>
                <a:cs typeface="+mn-ea"/>
                <a:sym typeface="+mn-lt"/>
              </a:rPr>
              <a:t>13</a:t>
            </a:r>
            <a:r>
              <a:rPr lang="zh-CN" altLang="en-US" sz="2000" dirty="0">
                <a:latin typeface="+mn-lt"/>
                <a:ea typeface="+mn-ea"/>
                <a:cs typeface="+mn-ea"/>
                <a:sym typeface="+mn-lt"/>
              </a:rPr>
              <a:t>、提供</a:t>
            </a:r>
            <a:r>
              <a:rPr lang="en-US" altLang="zh-CN" sz="2000" dirty="0" err="1">
                <a:latin typeface="+mn-lt"/>
                <a:ea typeface="+mn-ea"/>
                <a:cs typeface="+mn-ea"/>
                <a:sym typeface="+mn-lt"/>
              </a:rPr>
              <a:t>docker</a:t>
            </a:r>
            <a:r>
              <a:rPr lang="zh-CN" altLang="en-US" sz="2000" dirty="0">
                <a:latin typeface="+mn-lt"/>
                <a:ea typeface="+mn-ea"/>
                <a:cs typeface="+mn-ea"/>
                <a:sym typeface="+mn-lt"/>
              </a:rPr>
              <a:t>集成的整体解决方案</a:t>
            </a:r>
            <a:br>
              <a:rPr lang="zh-CN" altLang="en-US" sz="2000" dirty="0">
                <a:latin typeface="+mn-lt"/>
                <a:ea typeface="+mn-ea"/>
                <a:cs typeface="+mn-ea"/>
                <a:sym typeface="+mn-lt"/>
              </a:rPr>
            </a:br>
            <a:endParaRPr lang="zh-CN" altLang="en-US" sz="2000" dirty="0">
              <a:latin typeface="+mn-lt"/>
              <a:ea typeface="+mn-ea"/>
              <a:cs typeface="+mn-ea"/>
              <a:sym typeface="+mn-lt"/>
            </a:endParaRPr>
          </a:p>
        </p:txBody>
      </p:sp>
      <p:sp>
        <p:nvSpPr>
          <p:cNvPr id="5"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lang="en-US" dirty="0" smtClean="0">
                <a:latin typeface="+mn-lt"/>
                <a:ea typeface="+mn-ea"/>
                <a:cs typeface="+mn-ea"/>
                <a:sym typeface="+mn-lt"/>
              </a:rPr>
              <a:t>TSF &gt; spring cloud</a:t>
            </a:r>
            <a:endParaRPr dirty="0">
              <a:latin typeface="+mn-lt"/>
              <a:ea typeface="+mn-ea"/>
              <a:cs typeface="+mn-ea"/>
              <a:sym typeface="+mn-lt"/>
            </a:endParaRPr>
          </a:p>
        </p:txBody>
      </p:sp>
    </p:spTree>
    <p:extLst>
      <p:ext uri="{BB962C8B-B14F-4D97-AF65-F5344CB8AC3E}">
        <p14:creationId xmlns:p14="http://schemas.microsoft.com/office/powerpoint/2010/main" val="357154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pic>
        <p:nvPicPr>
          <p:cNvPr id="50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509" name="文本框 113"/>
          <p:cNvSpPr txBox="1"/>
          <p:nvPr/>
        </p:nvSpPr>
        <p:spPr>
          <a:xfrm>
            <a:off x="1277226" y="1480909"/>
            <a:ext cx="9475621"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        微服务框架核心其一：去中心化服务治理，提供高可靠的、去中心化的服务注册、调用、服务治理平台</a:t>
            </a:r>
          </a:p>
        </p:txBody>
      </p:sp>
      <p:grpSp>
        <p:nvGrpSpPr>
          <p:cNvPr id="539" name="组合 9"/>
          <p:cNvGrpSpPr/>
          <p:nvPr/>
        </p:nvGrpSpPr>
        <p:grpSpPr>
          <a:xfrm>
            <a:off x="7698023" y="3211381"/>
            <a:ext cx="3384558" cy="2346334"/>
            <a:chOff x="-3" y="-3"/>
            <a:chExt cx="3384556" cy="2346332"/>
          </a:xfrm>
        </p:grpSpPr>
        <p:grpSp>
          <p:nvGrpSpPr>
            <p:cNvPr id="512" name="矩形 10"/>
            <p:cNvGrpSpPr/>
            <p:nvPr/>
          </p:nvGrpSpPr>
          <p:grpSpPr>
            <a:xfrm>
              <a:off x="1267584" y="-3"/>
              <a:ext cx="849382" cy="442994"/>
              <a:chOff x="-2" y="-2"/>
              <a:chExt cx="849381" cy="442992"/>
            </a:xfrm>
          </p:grpSpPr>
          <p:sp>
            <p:nvSpPr>
              <p:cNvPr id="510"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11" name="应用"/>
              <p:cNvSpPr txBox="1"/>
              <p:nvPr/>
            </p:nvSpPr>
            <p:spPr>
              <a:xfrm>
                <a:off x="-2" y="67607"/>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15" name="矩形 11"/>
            <p:cNvGrpSpPr/>
            <p:nvPr/>
          </p:nvGrpSpPr>
          <p:grpSpPr>
            <a:xfrm>
              <a:off x="-3" y="634444"/>
              <a:ext cx="849382" cy="442993"/>
              <a:chOff x="-2" y="-2"/>
              <a:chExt cx="849381" cy="442992"/>
            </a:xfrm>
          </p:grpSpPr>
          <p:sp>
            <p:nvSpPr>
              <p:cNvPr id="513"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14" name="应用"/>
              <p:cNvSpPr txBox="1"/>
              <p:nvPr/>
            </p:nvSpPr>
            <p:spPr>
              <a:xfrm>
                <a:off x="-2" y="67606"/>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18" name="矩形 12"/>
            <p:cNvGrpSpPr/>
            <p:nvPr/>
          </p:nvGrpSpPr>
          <p:grpSpPr>
            <a:xfrm>
              <a:off x="-3" y="1268891"/>
              <a:ext cx="849382" cy="442993"/>
              <a:chOff x="-2" y="-2"/>
              <a:chExt cx="849381" cy="442992"/>
            </a:xfrm>
          </p:grpSpPr>
          <p:sp>
            <p:nvSpPr>
              <p:cNvPr id="516"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17" name="应用"/>
              <p:cNvSpPr txBox="1"/>
              <p:nvPr/>
            </p:nvSpPr>
            <p:spPr>
              <a:xfrm>
                <a:off x="-2" y="67606"/>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21" name="矩形 13"/>
            <p:cNvGrpSpPr/>
            <p:nvPr/>
          </p:nvGrpSpPr>
          <p:grpSpPr>
            <a:xfrm>
              <a:off x="1263604" y="1903336"/>
              <a:ext cx="849382" cy="442993"/>
              <a:chOff x="-2" y="-2"/>
              <a:chExt cx="849381" cy="442992"/>
            </a:xfrm>
          </p:grpSpPr>
          <p:sp>
            <p:nvSpPr>
              <p:cNvPr id="519"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20" name="应用"/>
              <p:cNvSpPr txBox="1"/>
              <p:nvPr/>
            </p:nvSpPr>
            <p:spPr>
              <a:xfrm>
                <a:off x="-2" y="67606"/>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24" name="矩形 14"/>
            <p:cNvGrpSpPr/>
            <p:nvPr/>
          </p:nvGrpSpPr>
          <p:grpSpPr>
            <a:xfrm>
              <a:off x="2535171" y="634444"/>
              <a:ext cx="849382" cy="442993"/>
              <a:chOff x="-2" y="-2"/>
              <a:chExt cx="849381" cy="442992"/>
            </a:xfrm>
          </p:grpSpPr>
          <p:sp>
            <p:nvSpPr>
              <p:cNvPr id="522"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23" name="应用"/>
              <p:cNvSpPr txBox="1"/>
              <p:nvPr/>
            </p:nvSpPr>
            <p:spPr>
              <a:xfrm>
                <a:off x="-2" y="67606"/>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27" name="矩形 15"/>
            <p:cNvGrpSpPr/>
            <p:nvPr/>
          </p:nvGrpSpPr>
          <p:grpSpPr>
            <a:xfrm>
              <a:off x="2535171" y="1268891"/>
              <a:ext cx="849382" cy="442993"/>
              <a:chOff x="-2" y="-2"/>
              <a:chExt cx="849381" cy="442992"/>
            </a:xfrm>
          </p:grpSpPr>
          <p:sp>
            <p:nvSpPr>
              <p:cNvPr id="525" name="矩形"/>
              <p:cNvSpPr/>
              <p:nvPr/>
            </p:nvSpPr>
            <p:spPr>
              <a:xfrm>
                <a:off x="-2" y="-2"/>
                <a:ext cx="849381" cy="442992"/>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26" name="应用"/>
              <p:cNvSpPr txBox="1"/>
              <p:nvPr/>
            </p:nvSpPr>
            <p:spPr>
              <a:xfrm>
                <a:off x="-2" y="67606"/>
                <a:ext cx="849381"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sp>
          <p:nvSpPr>
            <p:cNvPr id="528" name="直接箭头连接符 16"/>
            <p:cNvSpPr/>
            <p:nvPr/>
          </p:nvSpPr>
          <p:spPr>
            <a:xfrm flipH="1">
              <a:off x="492275" y="221494"/>
              <a:ext cx="775313" cy="412953"/>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29" name="直接箭头连接符 17"/>
            <p:cNvSpPr/>
            <p:nvPr/>
          </p:nvSpPr>
          <p:spPr>
            <a:xfrm flipH="1">
              <a:off x="1688296" y="442987"/>
              <a:ext cx="3981" cy="1460352"/>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0" name="直接箭头连接符 18"/>
            <p:cNvSpPr/>
            <p:nvPr/>
          </p:nvSpPr>
          <p:spPr>
            <a:xfrm>
              <a:off x="1692276" y="442987"/>
              <a:ext cx="842899" cy="1047400"/>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1" name="直接箭头连接符 19"/>
            <p:cNvSpPr/>
            <p:nvPr/>
          </p:nvSpPr>
          <p:spPr>
            <a:xfrm>
              <a:off x="2116964" y="221494"/>
              <a:ext cx="842899" cy="412953"/>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2" name="直接箭头连接符 20"/>
            <p:cNvSpPr/>
            <p:nvPr/>
          </p:nvSpPr>
          <p:spPr>
            <a:xfrm flipH="1">
              <a:off x="1688296" y="855940"/>
              <a:ext cx="846879" cy="1047398"/>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3" name="直接箭头连接符 21"/>
            <p:cNvSpPr/>
            <p:nvPr/>
          </p:nvSpPr>
          <p:spPr>
            <a:xfrm flipH="1" flipV="1">
              <a:off x="849377" y="855940"/>
              <a:ext cx="1685798" cy="2"/>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4" name="直接箭头连接符 22"/>
            <p:cNvSpPr/>
            <p:nvPr/>
          </p:nvSpPr>
          <p:spPr>
            <a:xfrm flipH="1">
              <a:off x="2112985" y="1711880"/>
              <a:ext cx="846879" cy="412954"/>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5" name="直接箭头连接符 23"/>
            <p:cNvSpPr/>
            <p:nvPr/>
          </p:nvSpPr>
          <p:spPr>
            <a:xfrm flipH="1" flipV="1">
              <a:off x="849377" y="1490387"/>
              <a:ext cx="1685798" cy="2"/>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6" name="直接箭头连接符 24"/>
            <p:cNvSpPr/>
            <p:nvPr/>
          </p:nvSpPr>
          <p:spPr>
            <a:xfrm flipH="1" flipV="1">
              <a:off x="849377" y="855941"/>
              <a:ext cx="1685798" cy="634448"/>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7" name="直接箭头连接符 25"/>
            <p:cNvSpPr/>
            <p:nvPr/>
          </p:nvSpPr>
          <p:spPr>
            <a:xfrm flipH="1" flipV="1">
              <a:off x="849379" y="855942"/>
              <a:ext cx="838919" cy="1047398"/>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38" name="直接箭头连接符 26"/>
            <p:cNvSpPr/>
            <p:nvPr/>
          </p:nvSpPr>
          <p:spPr>
            <a:xfrm flipV="1">
              <a:off x="424688" y="1077435"/>
              <a:ext cx="2" cy="191460"/>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grpSp>
        <p:nvGrpSpPr>
          <p:cNvPr id="567" name="组合 27"/>
          <p:cNvGrpSpPr/>
          <p:nvPr/>
        </p:nvGrpSpPr>
        <p:grpSpPr>
          <a:xfrm>
            <a:off x="1025177" y="3252659"/>
            <a:ext cx="3324234" cy="2305057"/>
            <a:chOff x="-4" y="-1"/>
            <a:chExt cx="3324232" cy="2305056"/>
          </a:xfrm>
        </p:grpSpPr>
        <p:grpSp>
          <p:nvGrpSpPr>
            <p:cNvPr id="542" name="矩形 28"/>
            <p:cNvGrpSpPr/>
            <p:nvPr/>
          </p:nvGrpSpPr>
          <p:grpSpPr>
            <a:xfrm>
              <a:off x="1244991" y="-1"/>
              <a:ext cx="834243" cy="435200"/>
              <a:chOff x="-1" y="0"/>
              <a:chExt cx="834242" cy="435198"/>
            </a:xfrm>
          </p:grpSpPr>
          <p:sp>
            <p:nvSpPr>
              <p:cNvPr id="540"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41"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45" name="矩形 29"/>
            <p:cNvGrpSpPr/>
            <p:nvPr/>
          </p:nvGrpSpPr>
          <p:grpSpPr>
            <a:xfrm>
              <a:off x="-4" y="623285"/>
              <a:ext cx="834244" cy="435200"/>
              <a:chOff x="-1" y="0"/>
              <a:chExt cx="834242" cy="435198"/>
            </a:xfrm>
          </p:grpSpPr>
          <p:sp>
            <p:nvSpPr>
              <p:cNvPr id="543"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44"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48" name="矩形 30"/>
            <p:cNvGrpSpPr/>
            <p:nvPr/>
          </p:nvGrpSpPr>
          <p:grpSpPr>
            <a:xfrm>
              <a:off x="-4" y="1246571"/>
              <a:ext cx="834244" cy="435200"/>
              <a:chOff x="-1" y="0"/>
              <a:chExt cx="834242" cy="435198"/>
            </a:xfrm>
          </p:grpSpPr>
          <p:sp>
            <p:nvSpPr>
              <p:cNvPr id="546"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47"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51" name="矩形 31"/>
            <p:cNvGrpSpPr/>
            <p:nvPr/>
          </p:nvGrpSpPr>
          <p:grpSpPr>
            <a:xfrm>
              <a:off x="1241082" y="1869855"/>
              <a:ext cx="834243" cy="435200"/>
              <a:chOff x="-1" y="0"/>
              <a:chExt cx="834242" cy="435198"/>
            </a:xfrm>
          </p:grpSpPr>
          <p:sp>
            <p:nvSpPr>
              <p:cNvPr id="549"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50"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54" name="矩形 32"/>
            <p:cNvGrpSpPr/>
            <p:nvPr/>
          </p:nvGrpSpPr>
          <p:grpSpPr>
            <a:xfrm>
              <a:off x="2489985" y="623285"/>
              <a:ext cx="834243" cy="435200"/>
              <a:chOff x="-1" y="0"/>
              <a:chExt cx="834242" cy="435198"/>
            </a:xfrm>
          </p:grpSpPr>
          <p:sp>
            <p:nvSpPr>
              <p:cNvPr id="552"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53"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grpSp>
          <p:nvGrpSpPr>
            <p:cNvPr id="557" name="矩形 33"/>
            <p:cNvGrpSpPr/>
            <p:nvPr/>
          </p:nvGrpSpPr>
          <p:grpSpPr>
            <a:xfrm>
              <a:off x="2489985" y="1246571"/>
              <a:ext cx="834243" cy="435200"/>
              <a:chOff x="-1" y="0"/>
              <a:chExt cx="834242" cy="435198"/>
            </a:xfrm>
          </p:grpSpPr>
          <p:sp>
            <p:nvSpPr>
              <p:cNvPr id="555" name="矩形"/>
              <p:cNvSpPr/>
              <p:nvPr/>
            </p:nvSpPr>
            <p:spPr>
              <a:xfrm>
                <a:off x="-1" y="0"/>
                <a:ext cx="834242" cy="4351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56" name="应用"/>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应用</a:t>
                </a:r>
              </a:p>
            </p:txBody>
          </p:sp>
        </p:grpSp>
        <p:sp>
          <p:nvSpPr>
            <p:cNvPr id="558" name="直接箭头连接符 34"/>
            <p:cNvSpPr/>
            <p:nvPr/>
          </p:nvSpPr>
          <p:spPr>
            <a:xfrm flipV="1">
              <a:off x="1662113" y="435195"/>
              <a:ext cx="2" cy="499734"/>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nvGrpSpPr>
            <p:cNvPr id="561" name="矩形 35"/>
            <p:cNvGrpSpPr/>
            <p:nvPr/>
          </p:nvGrpSpPr>
          <p:grpSpPr>
            <a:xfrm>
              <a:off x="1244991" y="934927"/>
              <a:ext cx="834243" cy="435200"/>
              <a:chOff x="-1" y="0"/>
              <a:chExt cx="834242" cy="435198"/>
            </a:xfrm>
          </p:grpSpPr>
          <p:sp>
            <p:nvSpPr>
              <p:cNvPr id="559" name="矩形"/>
              <p:cNvSpPr/>
              <p:nvPr/>
            </p:nvSpPr>
            <p:spPr>
              <a:xfrm>
                <a:off x="-1" y="0"/>
                <a:ext cx="834242" cy="435198"/>
              </a:xfrm>
              <a:prstGeom prst="rect">
                <a:avLst/>
              </a:prstGeom>
              <a:solidFill>
                <a:srgbClr val="00B0F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560" name="总线"/>
              <p:cNvSpPr txBox="1"/>
              <p:nvPr/>
            </p:nvSpPr>
            <p:spPr>
              <a:xfrm>
                <a:off x="-1" y="63711"/>
                <a:ext cx="834242"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微软雅黑"/>
                    <a:ea typeface="微软雅黑"/>
                    <a:cs typeface="微软雅黑"/>
                    <a:sym typeface="微软雅黑"/>
                  </a:defRPr>
                </a:lvl1pPr>
              </a:lstStyle>
              <a:p>
                <a:r>
                  <a:rPr>
                    <a:latin typeface="+mn-lt"/>
                    <a:ea typeface="+mn-ea"/>
                    <a:cs typeface="+mn-ea"/>
                    <a:sym typeface="+mn-lt"/>
                  </a:rPr>
                  <a:t>总线</a:t>
                </a:r>
              </a:p>
            </p:txBody>
          </p:sp>
        </p:grpSp>
        <p:sp>
          <p:nvSpPr>
            <p:cNvPr id="562" name="直接箭头连接符 36"/>
            <p:cNvSpPr/>
            <p:nvPr/>
          </p:nvSpPr>
          <p:spPr>
            <a:xfrm flipV="1">
              <a:off x="1658204" y="1370123"/>
              <a:ext cx="3910" cy="499734"/>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63" name="直接箭头连接符 37"/>
            <p:cNvSpPr/>
            <p:nvPr/>
          </p:nvSpPr>
          <p:spPr>
            <a:xfrm>
              <a:off x="2079232" y="1152525"/>
              <a:ext cx="410756" cy="311645"/>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64" name="直接箭头连接符 38"/>
            <p:cNvSpPr/>
            <p:nvPr/>
          </p:nvSpPr>
          <p:spPr>
            <a:xfrm flipV="1">
              <a:off x="2079232" y="840883"/>
              <a:ext cx="410756" cy="311644"/>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65" name="直接箭头连接符 39"/>
            <p:cNvSpPr/>
            <p:nvPr/>
          </p:nvSpPr>
          <p:spPr>
            <a:xfrm flipH="1" flipV="1">
              <a:off x="834239" y="840883"/>
              <a:ext cx="410756" cy="311644"/>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566" name="直接箭头连接符 40"/>
            <p:cNvSpPr/>
            <p:nvPr/>
          </p:nvSpPr>
          <p:spPr>
            <a:xfrm flipH="1">
              <a:off x="834239" y="1152525"/>
              <a:ext cx="410756" cy="311645"/>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sp>
        <p:nvSpPr>
          <p:cNvPr id="568" name="矩形 1"/>
          <p:cNvSpPr txBox="1"/>
          <p:nvPr/>
        </p:nvSpPr>
        <p:spPr>
          <a:xfrm>
            <a:off x="4931111" y="4025489"/>
            <a:ext cx="2092877"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微软雅黑"/>
                <a:ea typeface="微软雅黑"/>
                <a:cs typeface="微软雅黑"/>
                <a:sym typeface="微软雅黑"/>
              </a:defRPr>
            </a:lvl1pPr>
          </a:lstStyle>
          <a:p>
            <a:r>
              <a:rPr>
                <a:latin typeface="+mn-lt"/>
                <a:ea typeface="+mn-ea"/>
                <a:cs typeface="+mn-ea"/>
                <a:sym typeface="+mn-lt"/>
              </a:rPr>
              <a:t>中心化 vs 去中心化</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腾讯分布式服务框架（</a:t>
            </a:r>
            <a:r>
              <a:rPr lang="en-US" altLang="zh-CN" dirty="0" err="1">
                <a:cs typeface="+mn-ea"/>
                <a:sym typeface="+mn-lt"/>
              </a:rPr>
              <a:t>Tencent</a:t>
            </a:r>
            <a:r>
              <a:rPr lang="en-US" altLang="zh-CN" dirty="0">
                <a:cs typeface="+mn-ea"/>
                <a:sym typeface="+mn-lt"/>
              </a:rPr>
              <a:t> Service Framework</a:t>
            </a:r>
            <a:r>
              <a:rPr lang="en-US" altLang="zh-CN" dirty="0" smtClean="0">
                <a:cs typeface="+mn-ea"/>
                <a:sym typeface="+mn-lt"/>
              </a:rPr>
              <a:t>) –</a:t>
            </a:r>
            <a:r>
              <a:rPr lang="zh-CN" altLang="en-US" dirty="0">
                <a:cs typeface="+mn-ea"/>
                <a:sym typeface="+mn-lt"/>
              </a:rPr>
              <a:t>地产</a:t>
            </a:r>
            <a:r>
              <a:rPr lang="zh-CN" altLang="en-US" dirty="0" smtClean="0">
                <a:cs typeface="+mn-ea"/>
                <a:sym typeface="+mn-lt"/>
              </a:rPr>
              <a:t>行业微服务拆分</a:t>
            </a:r>
            <a:endParaRPr lang="zh-CN" altLang="en-US"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2278"/>
          <a:stretch/>
        </p:blipFill>
        <p:spPr>
          <a:xfrm>
            <a:off x="1562273" y="1045558"/>
            <a:ext cx="9105072" cy="5238586"/>
          </a:xfrm>
          <a:prstGeom prst="rect">
            <a:avLst/>
          </a:prstGeom>
        </p:spPr>
      </p:pic>
    </p:spTree>
    <p:extLst>
      <p:ext uri="{BB962C8B-B14F-4D97-AF65-F5344CB8AC3E}">
        <p14:creationId xmlns:p14="http://schemas.microsoft.com/office/powerpoint/2010/main" val="3345929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578"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57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580"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sp>
        <p:nvSpPr>
          <p:cNvPr id="581" name="矩形 2"/>
          <p:cNvSpPr txBox="1"/>
          <p:nvPr/>
        </p:nvSpPr>
        <p:spPr>
          <a:xfrm>
            <a:off x="481779" y="2460058"/>
            <a:ext cx="4680157" cy="230832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r>
              <a:rPr>
                <a:latin typeface="+mn-lt"/>
                <a:ea typeface="+mn-ea"/>
                <a:cs typeface="+mn-ea"/>
                <a:sym typeface="+mn-lt"/>
              </a:rPr>
              <a:t>        当集中式应用转变成分布式系统后，系统之间的相互可靠调用一直以来都是分布式架构的难题，比如网络通信，序列化协议设计等很多技术细节需要确定。 </a:t>
            </a:r>
          </a:p>
          <a:p>
            <a:pPr>
              <a:defRPr sz="1600">
                <a:latin typeface="华文仿宋"/>
                <a:ea typeface="华文仿宋"/>
                <a:cs typeface="华文仿宋"/>
                <a:sym typeface="华文仿宋"/>
              </a:defRPr>
            </a:pPr>
            <a:r>
              <a:rPr>
                <a:latin typeface="+mn-lt"/>
                <a:ea typeface="+mn-ea"/>
                <a:cs typeface="+mn-ea"/>
                <a:sym typeface="+mn-lt"/>
              </a:rPr>
              <a:t>  </a:t>
            </a:r>
          </a:p>
          <a:p>
            <a:pPr>
              <a:defRPr sz="1600">
                <a:latin typeface="华文仿宋"/>
                <a:ea typeface="华文仿宋"/>
                <a:cs typeface="华文仿宋"/>
                <a:sym typeface="华文仿宋"/>
              </a:defRPr>
            </a:pPr>
            <a:r>
              <a:rPr>
                <a:latin typeface="+mn-lt"/>
                <a:ea typeface="+mn-ea"/>
                <a:cs typeface="+mn-ea"/>
                <a:sym typeface="+mn-lt"/>
              </a:rPr>
              <a:t>        TSF提供了一个高性能的 restful/rpc 调用 框架，能够构建高可用的分布式系统，系统地考虑各个应用之间的分布式服务发现、服务路由、服务调用以及服务安全等细节</a:t>
            </a:r>
          </a:p>
        </p:txBody>
      </p:sp>
      <p:pic>
        <p:nvPicPr>
          <p:cNvPr id="582" name="Picture 2" descr="Picture 2"/>
          <p:cNvPicPr>
            <a:picLocks noChangeAspect="1"/>
          </p:cNvPicPr>
          <p:nvPr/>
        </p:nvPicPr>
        <p:blipFill>
          <a:blip r:embed="rId3">
            <a:extLst/>
          </a:blip>
          <a:stretch>
            <a:fillRect/>
          </a:stretch>
        </p:blipFill>
        <p:spPr>
          <a:xfrm>
            <a:off x="6066937" y="2198185"/>
            <a:ext cx="5626588" cy="30438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688" name="文本框 113"/>
          <p:cNvSpPr txBox="1"/>
          <p:nvPr/>
        </p:nvSpPr>
        <p:spPr>
          <a:xfrm>
            <a:off x="339126" y="957307"/>
            <a:ext cx="806276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a:latin typeface="华文仿宋"/>
                <a:ea typeface="华文仿宋"/>
                <a:cs typeface="华文仿宋"/>
                <a:sym typeface="华文仿宋"/>
              </a:defRPr>
            </a:lvl1pPr>
          </a:lstStyle>
          <a:p>
            <a:r>
              <a:rPr>
                <a:latin typeface="+mn-lt"/>
                <a:ea typeface="+mn-ea"/>
                <a:cs typeface="+mn-ea"/>
                <a:sym typeface="+mn-lt"/>
              </a:rPr>
              <a:t>微服务框架核心其二：服务自动化部署</a:t>
            </a:r>
          </a:p>
        </p:txBody>
      </p:sp>
      <p:pic>
        <p:nvPicPr>
          <p:cNvPr id="689" name="图片 41" descr="图片 41"/>
          <p:cNvPicPr>
            <a:picLocks noChangeAspect="1"/>
          </p:cNvPicPr>
          <p:nvPr/>
        </p:nvPicPr>
        <p:blipFill>
          <a:blip r:embed="rId3">
            <a:extLst/>
          </a:blip>
          <a:stretch>
            <a:fillRect/>
          </a:stretch>
        </p:blipFill>
        <p:spPr>
          <a:xfrm>
            <a:off x="6068669" y="3248669"/>
            <a:ext cx="2333217" cy="1248886"/>
          </a:xfrm>
          <a:prstGeom prst="rect">
            <a:avLst/>
          </a:prstGeom>
          <a:ln w="12700">
            <a:miter lim="400000"/>
          </a:ln>
        </p:spPr>
      </p:pic>
      <p:pic>
        <p:nvPicPr>
          <p:cNvPr id="691" name="图片 1" descr="图片 1"/>
          <p:cNvPicPr>
            <a:picLocks noChangeAspect="1"/>
          </p:cNvPicPr>
          <p:nvPr/>
        </p:nvPicPr>
        <p:blipFill>
          <a:blip r:embed="rId4">
            <a:extLst/>
          </a:blip>
          <a:stretch>
            <a:fillRect/>
          </a:stretch>
        </p:blipFill>
        <p:spPr>
          <a:xfrm>
            <a:off x="1874469" y="2080487"/>
            <a:ext cx="3754300" cy="3585251"/>
          </a:xfrm>
          <a:prstGeom prst="rect">
            <a:avLst/>
          </a:prstGeom>
          <a:ln w="12700">
            <a:miter lim="400000"/>
          </a:ln>
        </p:spPr>
      </p:pic>
      <p:sp>
        <p:nvSpPr>
          <p:cNvPr id="692"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697" name="文本框 113"/>
          <p:cNvSpPr txBox="1"/>
          <p:nvPr/>
        </p:nvSpPr>
        <p:spPr>
          <a:xfrm>
            <a:off x="244474" y="1879263"/>
            <a:ext cx="806276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a:latin typeface="华文仿宋"/>
                <a:ea typeface="华文仿宋"/>
                <a:cs typeface="华文仿宋"/>
                <a:sym typeface="华文仿宋"/>
              </a:defRPr>
            </a:lvl1pPr>
          </a:lstStyle>
          <a:p>
            <a:r>
              <a:rPr>
                <a:latin typeface="+mn-lt"/>
                <a:ea typeface="+mn-ea"/>
                <a:cs typeface="+mn-ea"/>
                <a:sym typeface="+mn-lt"/>
              </a:rPr>
              <a:t>微服务框架核心其三：完善的监控分析</a:t>
            </a:r>
          </a:p>
        </p:txBody>
      </p:sp>
      <p:sp>
        <p:nvSpPr>
          <p:cNvPr id="698" name="内容占位符 2"/>
          <p:cNvSpPr txBox="1"/>
          <p:nvPr/>
        </p:nvSpPr>
        <p:spPr>
          <a:xfrm>
            <a:off x="-160641" y="2861964"/>
            <a:ext cx="4997483" cy="203132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1" indent="457200" defTabSz="584200">
              <a:spcBef>
                <a:spcPts val="4200"/>
              </a:spcBef>
              <a:defRPr sz="1400">
                <a:latin typeface="微软雅黑"/>
                <a:ea typeface="微软雅黑"/>
                <a:cs typeface="微软雅黑"/>
                <a:sym typeface="微软雅黑"/>
              </a:defRPr>
            </a:pPr>
            <a:r>
              <a:rPr>
                <a:latin typeface="+mn-lt"/>
                <a:ea typeface="+mn-ea"/>
                <a:cs typeface="+mn-ea"/>
                <a:sym typeface="+mn-lt"/>
              </a:rPr>
              <a:t>1、分布式调用链跟踪管理，协助快速定位问题，发现系统瓶颈所在</a:t>
            </a:r>
          </a:p>
          <a:p>
            <a:pPr lvl="1" indent="457200" defTabSz="584200">
              <a:spcBef>
                <a:spcPts val="4200"/>
              </a:spcBef>
              <a:defRPr sz="1400">
                <a:latin typeface="微软雅黑"/>
                <a:ea typeface="微软雅黑"/>
                <a:cs typeface="微软雅黑"/>
                <a:sym typeface="微软雅黑"/>
              </a:defRPr>
            </a:pPr>
            <a:r>
              <a:rPr>
                <a:latin typeface="+mn-lt"/>
                <a:ea typeface="+mn-ea"/>
                <a:cs typeface="+mn-ea"/>
                <a:sym typeface="+mn-lt"/>
              </a:rPr>
              <a:t>2、成熟的数据化运维/运营工具</a:t>
            </a:r>
          </a:p>
          <a:p>
            <a:pPr lvl="1" indent="457200" defTabSz="584200">
              <a:spcBef>
                <a:spcPts val="4200"/>
              </a:spcBef>
              <a:defRPr sz="1400">
                <a:latin typeface="微软雅黑"/>
                <a:ea typeface="微软雅黑"/>
                <a:cs typeface="微软雅黑"/>
                <a:sym typeface="微软雅黑"/>
              </a:defRPr>
            </a:pPr>
            <a:r>
              <a:rPr>
                <a:latin typeface="+mn-lt"/>
                <a:ea typeface="+mn-ea"/>
                <a:cs typeface="+mn-ea"/>
                <a:sym typeface="+mn-lt"/>
              </a:rPr>
              <a:t>3、服务数据可视化</a:t>
            </a:r>
          </a:p>
        </p:txBody>
      </p:sp>
      <p:sp>
        <p:nvSpPr>
          <p:cNvPr id="699"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pic>
        <p:nvPicPr>
          <p:cNvPr id="700" name="图片 3" descr="图片 3"/>
          <p:cNvPicPr>
            <a:picLocks noChangeAspect="1"/>
          </p:cNvPicPr>
          <p:nvPr/>
        </p:nvPicPr>
        <p:blipFill>
          <a:blip r:embed="rId3">
            <a:extLst/>
          </a:blip>
          <a:stretch>
            <a:fillRect/>
          </a:stretch>
        </p:blipFill>
        <p:spPr>
          <a:xfrm>
            <a:off x="5069711" y="2704681"/>
            <a:ext cx="6959480" cy="26017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703"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704"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05" name="文本框 113"/>
          <p:cNvSpPr txBox="1"/>
          <p:nvPr/>
        </p:nvSpPr>
        <p:spPr>
          <a:xfrm>
            <a:off x="678262" y="1246787"/>
            <a:ext cx="10904139" cy="28007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a:latin typeface="华文仿宋"/>
                <a:ea typeface="华文仿宋"/>
                <a:cs typeface="华文仿宋"/>
                <a:sym typeface="华文仿宋"/>
              </a:defRPr>
            </a:pPr>
            <a:r>
              <a:rPr>
                <a:latin typeface="+mn-lt"/>
                <a:ea typeface="+mn-ea"/>
                <a:cs typeface="+mn-ea"/>
                <a:sym typeface="+mn-lt"/>
              </a:rPr>
              <a:t>综上所述TSF平台，主要是三部分能力：</a:t>
            </a:r>
          </a:p>
          <a:p>
            <a:pPr>
              <a:defRPr sz="24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1.服务治理： 服务治理这部分吸收了Spring Cloud开源框架的服务治理思路。当企业内部微服务化，SOA化后，业务之间的调用，服务注册，服务发现等能有效管理</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2.服务生命周期管理：TSF提供虚拟机、物理机、Docker级别的，镜像管理，代码打包上传，应用发布，回滚的能力。  与常见的跟虚拟机Autoscaling 的弹性伸缩、容器的CICD有相辅相成的作用。 </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 3.服务监控体系：  微服务间有复杂的rpc、http调用。 腾讯云TSF提供清晰的调用链跟踪分析，业务方可清晰的看到rpc、restful调用的每一个环节的时延，QPS，是否拥塞等</a:t>
            </a:r>
          </a:p>
        </p:txBody>
      </p:sp>
      <p:grpSp>
        <p:nvGrpSpPr>
          <p:cNvPr id="717" name="组合 7"/>
          <p:cNvGrpSpPr/>
          <p:nvPr/>
        </p:nvGrpSpPr>
        <p:grpSpPr>
          <a:xfrm>
            <a:off x="1886127" y="4126929"/>
            <a:ext cx="8594445" cy="2544263"/>
            <a:chOff x="-3" y="-2"/>
            <a:chExt cx="8594443" cy="2544262"/>
          </a:xfrm>
        </p:grpSpPr>
        <p:grpSp>
          <p:nvGrpSpPr>
            <p:cNvPr id="708" name="椭圆 10"/>
            <p:cNvGrpSpPr/>
            <p:nvPr/>
          </p:nvGrpSpPr>
          <p:grpSpPr>
            <a:xfrm>
              <a:off x="-3" y="105350"/>
              <a:ext cx="2392272" cy="2333558"/>
              <a:chOff x="-1" y="-1"/>
              <a:chExt cx="2392270" cy="2333557"/>
            </a:xfrm>
          </p:grpSpPr>
          <p:sp>
            <p:nvSpPr>
              <p:cNvPr id="706" name="椭圆形"/>
              <p:cNvSpPr/>
              <p:nvPr/>
            </p:nvSpPr>
            <p:spPr>
              <a:xfrm>
                <a:off x="-1" y="-1"/>
                <a:ext cx="2392270" cy="2333557"/>
              </a:xfrm>
              <a:prstGeom prst="ellipse">
                <a:avLst/>
              </a:prstGeom>
              <a:solidFill>
                <a:schemeClr val="accent1"/>
              </a:solidFill>
              <a:ln w="6350" cap="flat">
                <a:solidFill>
                  <a:schemeClr val="accent1"/>
                </a:solidFill>
                <a:prstDash val="solid"/>
                <a:miter lim="800000"/>
              </a:ln>
              <a:effectLst/>
            </p:spPr>
            <p:txBody>
              <a:bodyPr wrap="square" lIns="45718" tIns="45718" rIns="45718" bIns="45718" numCol="1" anchor="ctr">
                <a:noAutofit/>
              </a:bodyPr>
              <a:lstStyle/>
              <a:p>
                <a:pPr algn="ctr">
                  <a:defRPr sz="3600">
                    <a:solidFill>
                      <a:srgbClr val="FFFFFF"/>
                    </a:solidFill>
                    <a:latin typeface="微软雅黑"/>
                    <a:ea typeface="微软雅黑"/>
                    <a:cs typeface="微软雅黑"/>
                    <a:sym typeface="微软雅黑"/>
                  </a:defRPr>
                </a:pPr>
                <a:endParaRPr>
                  <a:latin typeface="+mn-lt"/>
                  <a:ea typeface="+mn-ea"/>
                  <a:cs typeface="+mn-ea"/>
                  <a:sym typeface="+mn-lt"/>
                </a:endParaRPr>
              </a:p>
            </p:txBody>
          </p:sp>
          <p:sp>
            <p:nvSpPr>
              <p:cNvPr id="707" name="服务…"/>
              <p:cNvSpPr txBox="1"/>
              <p:nvPr/>
            </p:nvSpPr>
            <p:spPr>
              <a:xfrm>
                <a:off x="350338" y="566612"/>
                <a:ext cx="1691592" cy="12003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3600">
                    <a:solidFill>
                      <a:srgbClr val="FFFFFF"/>
                    </a:solidFill>
                    <a:latin typeface="微软雅黑"/>
                    <a:ea typeface="微软雅黑"/>
                    <a:cs typeface="微软雅黑"/>
                    <a:sym typeface="微软雅黑"/>
                  </a:defRPr>
                </a:pPr>
                <a:r>
                  <a:rPr>
                    <a:latin typeface="+mn-lt"/>
                    <a:ea typeface="+mn-ea"/>
                    <a:cs typeface="+mn-ea"/>
                    <a:sym typeface="+mn-lt"/>
                  </a:rPr>
                  <a:t>服务</a:t>
                </a:r>
              </a:p>
              <a:p>
                <a:pPr algn="ctr">
                  <a:defRPr sz="3600">
                    <a:solidFill>
                      <a:srgbClr val="FFFFFF"/>
                    </a:solidFill>
                    <a:latin typeface="微软雅黑"/>
                    <a:ea typeface="微软雅黑"/>
                    <a:cs typeface="微软雅黑"/>
                    <a:sym typeface="微软雅黑"/>
                  </a:defRPr>
                </a:pPr>
                <a:r>
                  <a:rPr>
                    <a:latin typeface="+mn-lt"/>
                    <a:ea typeface="+mn-ea"/>
                    <a:cs typeface="+mn-ea"/>
                    <a:sym typeface="+mn-lt"/>
                  </a:rPr>
                  <a:t>治理</a:t>
                </a:r>
              </a:p>
            </p:txBody>
          </p:sp>
        </p:grpSp>
        <p:grpSp>
          <p:nvGrpSpPr>
            <p:cNvPr id="711" name="椭圆 11"/>
            <p:cNvGrpSpPr/>
            <p:nvPr/>
          </p:nvGrpSpPr>
          <p:grpSpPr>
            <a:xfrm>
              <a:off x="3101085" y="15802"/>
              <a:ext cx="2392271" cy="2423109"/>
              <a:chOff x="-1" y="0"/>
              <a:chExt cx="2392270" cy="2423107"/>
            </a:xfrm>
          </p:grpSpPr>
          <p:sp>
            <p:nvSpPr>
              <p:cNvPr id="709" name="椭圆形"/>
              <p:cNvSpPr/>
              <p:nvPr/>
            </p:nvSpPr>
            <p:spPr>
              <a:xfrm>
                <a:off x="-1" y="0"/>
                <a:ext cx="2392270" cy="2423107"/>
              </a:xfrm>
              <a:prstGeom prst="ellipse">
                <a:avLst/>
              </a:prstGeom>
              <a:solidFill>
                <a:schemeClr val="accent1"/>
              </a:solidFill>
              <a:ln w="6350" cap="flat">
                <a:solidFill>
                  <a:schemeClr val="accent1"/>
                </a:solidFill>
                <a:prstDash val="solid"/>
                <a:miter lim="800000"/>
              </a:ln>
              <a:effectLst/>
            </p:spPr>
            <p:txBody>
              <a:bodyPr wrap="square" lIns="45718" tIns="45718" rIns="45718" bIns="45718" numCol="1" anchor="ctr">
                <a:noAutofit/>
              </a:bodyPr>
              <a:lstStyle/>
              <a:p>
                <a:pPr algn="ctr">
                  <a:defRPr sz="3600">
                    <a:solidFill>
                      <a:srgbClr val="FFFFFF"/>
                    </a:solidFill>
                    <a:latin typeface="微软雅黑"/>
                    <a:ea typeface="微软雅黑"/>
                    <a:cs typeface="微软雅黑"/>
                    <a:sym typeface="微软雅黑"/>
                  </a:defRPr>
                </a:pPr>
                <a:endParaRPr>
                  <a:latin typeface="+mn-lt"/>
                  <a:ea typeface="+mn-ea"/>
                  <a:cs typeface="+mn-ea"/>
                  <a:sym typeface="+mn-lt"/>
                </a:endParaRPr>
              </a:p>
            </p:txBody>
          </p:sp>
          <p:sp>
            <p:nvSpPr>
              <p:cNvPr id="710" name="服务监控体系"/>
              <p:cNvSpPr txBox="1"/>
              <p:nvPr/>
            </p:nvSpPr>
            <p:spPr>
              <a:xfrm>
                <a:off x="350338" y="611388"/>
                <a:ext cx="1691591" cy="12003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3600">
                    <a:solidFill>
                      <a:srgbClr val="FFFFFF"/>
                    </a:solidFill>
                    <a:latin typeface="微软雅黑"/>
                    <a:ea typeface="微软雅黑"/>
                    <a:cs typeface="微软雅黑"/>
                    <a:sym typeface="微软雅黑"/>
                  </a:defRPr>
                </a:lvl1pPr>
              </a:lstStyle>
              <a:p>
                <a:r>
                  <a:rPr>
                    <a:latin typeface="+mn-lt"/>
                    <a:ea typeface="+mn-ea"/>
                    <a:cs typeface="+mn-ea"/>
                    <a:sym typeface="+mn-lt"/>
                  </a:rPr>
                  <a:t>服务监控体系</a:t>
                </a:r>
              </a:p>
            </p:txBody>
          </p:sp>
        </p:grpSp>
        <p:grpSp>
          <p:nvGrpSpPr>
            <p:cNvPr id="714" name="椭圆 12"/>
            <p:cNvGrpSpPr/>
            <p:nvPr/>
          </p:nvGrpSpPr>
          <p:grpSpPr>
            <a:xfrm>
              <a:off x="6202169" y="-2"/>
              <a:ext cx="2392271" cy="2544262"/>
              <a:chOff x="-1" y="-1"/>
              <a:chExt cx="2392270" cy="2544260"/>
            </a:xfrm>
          </p:grpSpPr>
          <p:sp>
            <p:nvSpPr>
              <p:cNvPr id="712" name="椭圆形"/>
              <p:cNvSpPr/>
              <p:nvPr/>
            </p:nvSpPr>
            <p:spPr>
              <a:xfrm>
                <a:off x="-1" y="-1"/>
                <a:ext cx="2392270" cy="2544260"/>
              </a:xfrm>
              <a:prstGeom prst="ellipse">
                <a:avLst/>
              </a:prstGeom>
              <a:solidFill>
                <a:schemeClr val="accent1"/>
              </a:solidFill>
              <a:ln w="6350" cap="flat">
                <a:solidFill>
                  <a:schemeClr val="accent1"/>
                </a:solidFill>
                <a:prstDash val="solid"/>
                <a:miter lim="800000"/>
              </a:ln>
              <a:effectLst/>
            </p:spPr>
            <p:txBody>
              <a:bodyPr wrap="square" lIns="45718" tIns="45718" rIns="45718" bIns="45718" numCol="1" anchor="ctr">
                <a:noAutofit/>
              </a:bodyPr>
              <a:lstStyle/>
              <a:p>
                <a:pPr algn="ctr">
                  <a:defRPr sz="3600">
                    <a:solidFill>
                      <a:srgbClr val="FFFFFF"/>
                    </a:solidFill>
                    <a:latin typeface="微软雅黑"/>
                    <a:ea typeface="微软雅黑"/>
                    <a:cs typeface="微软雅黑"/>
                    <a:sym typeface="微软雅黑"/>
                  </a:defRPr>
                </a:pPr>
                <a:endParaRPr>
                  <a:latin typeface="+mn-lt"/>
                  <a:ea typeface="+mn-ea"/>
                  <a:cs typeface="+mn-ea"/>
                  <a:sym typeface="+mn-lt"/>
                </a:endParaRPr>
              </a:p>
            </p:txBody>
          </p:sp>
          <p:sp>
            <p:nvSpPr>
              <p:cNvPr id="713" name="服务生命周期管理"/>
              <p:cNvSpPr txBox="1"/>
              <p:nvPr/>
            </p:nvSpPr>
            <p:spPr>
              <a:xfrm>
                <a:off x="350338" y="394967"/>
                <a:ext cx="1691591" cy="17543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3600">
                    <a:solidFill>
                      <a:srgbClr val="FFFFFF"/>
                    </a:solidFill>
                    <a:latin typeface="微软雅黑"/>
                    <a:ea typeface="微软雅黑"/>
                    <a:cs typeface="微软雅黑"/>
                    <a:sym typeface="微软雅黑"/>
                  </a:defRPr>
                </a:lvl1pPr>
              </a:lstStyle>
              <a:p>
                <a:r>
                  <a:rPr>
                    <a:latin typeface="+mn-lt"/>
                    <a:ea typeface="+mn-ea"/>
                    <a:cs typeface="+mn-ea"/>
                    <a:sym typeface="+mn-lt"/>
                  </a:rPr>
                  <a:t>服务生命周期管理</a:t>
                </a:r>
              </a:p>
            </p:txBody>
          </p:sp>
        </p:grpSp>
        <p:sp>
          <p:nvSpPr>
            <p:cNvPr id="715" name="正偏差 10"/>
            <p:cNvSpPr/>
            <p:nvPr/>
          </p:nvSpPr>
          <p:spPr>
            <a:xfrm>
              <a:off x="2474476" y="1045921"/>
              <a:ext cx="455798" cy="541965"/>
            </a:xfrm>
            <a:custGeom>
              <a:avLst/>
              <a:gdLst/>
              <a:ahLst/>
              <a:cxnLst>
                <a:cxn ang="0">
                  <a:pos x="wd2" y="hd2"/>
                </a:cxn>
                <a:cxn ang="5400000">
                  <a:pos x="wd2" y="hd2"/>
                </a:cxn>
                <a:cxn ang="10800000">
                  <a:pos x="wd2" y="hd2"/>
                </a:cxn>
                <a:cxn ang="16200000">
                  <a:pos x="wd2" y="hd2"/>
                </a:cxn>
              </a:cxnLst>
              <a:rect l="0" t="0" r="r" b="b"/>
              <a:pathLst>
                <a:path w="21600" h="21600" extrusionOk="0">
                  <a:moveTo>
                    <a:pt x="0" y="7893"/>
                  </a:moveTo>
                  <a:lnTo>
                    <a:pt x="7344" y="7893"/>
                  </a:lnTo>
                  <a:lnTo>
                    <a:pt x="7344" y="0"/>
                  </a:lnTo>
                  <a:lnTo>
                    <a:pt x="14256" y="0"/>
                  </a:lnTo>
                  <a:lnTo>
                    <a:pt x="14256" y="7893"/>
                  </a:lnTo>
                  <a:lnTo>
                    <a:pt x="21600" y="7893"/>
                  </a:lnTo>
                  <a:lnTo>
                    <a:pt x="21600" y="13707"/>
                  </a:lnTo>
                  <a:lnTo>
                    <a:pt x="14256" y="13707"/>
                  </a:lnTo>
                  <a:lnTo>
                    <a:pt x="14256" y="21600"/>
                  </a:lnTo>
                  <a:lnTo>
                    <a:pt x="7344" y="21600"/>
                  </a:lnTo>
                  <a:lnTo>
                    <a:pt x="7344" y="13707"/>
                  </a:lnTo>
                  <a:lnTo>
                    <a:pt x="0" y="13707"/>
                  </a:lnTo>
                  <a:close/>
                </a:path>
              </a:pathLst>
            </a:custGeom>
            <a:solidFill>
              <a:schemeClr val="accent1"/>
            </a:solidFill>
            <a:ln w="6350" cap="flat">
              <a:solidFill>
                <a:schemeClr val="accent1"/>
              </a:solidFill>
              <a:prstDash val="solid"/>
              <a:miter lim="800000"/>
            </a:ln>
            <a:effectLst/>
          </p:spPr>
          <p:txBody>
            <a:bodyPr wrap="square" lIns="45718" tIns="45718" rIns="45718" bIns="45718" numCol="1" anchor="ctr">
              <a:noAutofit/>
            </a:bodyPr>
            <a:lstStyle/>
            <a:p>
              <a:pPr algn="ctr">
                <a:defRPr sz="6900">
                  <a:solidFill>
                    <a:srgbClr val="FFFFFF"/>
                  </a:solidFill>
                  <a:latin typeface="微软雅黑"/>
                  <a:ea typeface="微软雅黑"/>
                  <a:cs typeface="微软雅黑"/>
                  <a:sym typeface="微软雅黑"/>
                </a:defRPr>
              </a:pPr>
              <a:endParaRPr>
                <a:latin typeface="+mn-lt"/>
                <a:ea typeface="+mn-ea"/>
                <a:cs typeface="+mn-ea"/>
                <a:sym typeface="+mn-lt"/>
              </a:endParaRPr>
            </a:p>
          </p:txBody>
        </p:sp>
        <p:sp>
          <p:nvSpPr>
            <p:cNvPr id="716" name="正偏差 11"/>
            <p:cNvSpPr/>
            <p:nvPr/>
          </p:nvSpPr>
          <p:spPr>
            <a:xfrm>
              <a:off x="5575561" y="1045921"/>
              <a:ext cx="455798" cy="541965"/>
            </a:xfrm>
            <a:custGeom>
              <a:avLst/>
              <a:gdLst/>
              <a:ahLst/>
              <a:cxnLst>
                <a:cxn ang="0">
                  <a:pos x="wd2" y="hd2"/>
                </a:cxn>
                <a:cxn ang="5400000">
                  <a:pos x="wd2" y="hd2"/>
                </a:cxn>
                <a:cxn ang="10800000">
                  <a:pos x="wd2" y="hd2"/>
                </a:cxn>
                <a:cxn ang="16200000">
                  <a:pos x="wd2" y="hd2"/>
                </a:cxn>
              </a:cxnLst>
              <a:rect l="0" t="0" r="r" b="b"/>
              <a:pathLst>
                <a:path w="21600" h="21600" extrusionOk="0">
                  <a:moveTo>
                    <a:pt x="0" y="7893"/>
                  </a:moveTo>
                  <a:lnTo>
                    <a:pt x="7344" y="7893"/>
                  </a:lnTo>
                  <a:lnTo>
                    <a:pt x="7344" y="0"/>
                  </a:lnTo>
                  <a:lnTo>
                    <a:pt x="14256" y="0"/>
                  </a:lnTo>
                  <a:lnTo>
                    <a:pt x="14256" y="7893"/>
                  </a:lnTo>
                  <a:lnTo>
                    <a:pt x="21600" y="7893"/>
                  </a:lnTo>
                  <a:lnTo>
                    <a:pt x="21600" y="13707"/>
                  </a:lnTo>
                  <a:lnTo>
                    <a:pt x="14256" y="13707"/>
                  </a:lnTo>
                  <a:lnTo>
                    <a:pt x="14256" y="21600"/>
                  </a:lnTo>
                  <a:lnTo>
                    <a:pt x="7344" y="21600"/>
                  </a:lnTo>
                  <a:lnTo>
                    <a:pt x="7344" y="13707"/>
                  </a:lnTo>
                  <a:lnTo>
                    <a:pt x="0" y="13707"/>
                  </a:lnTo>
                  <a:close/>
                </a:path>
              </a:pathLst>
            </a:custGeom>
            <a:solidFill>
              <a:schemeClr val="accent1"/>
            </a:solidFill>
            <a:ln w="6350" cap="flat">
              <a:solidFill>
                <a:schemeClr val="accent1"/>
              </a:solidFill>
              <a:prstDash val="solid"/>
              <a:miter lim="800000"/>
            </a:ln>
            <a:effectLst/>
          </p:spPr>
          <p:txBody>
            <a:bodyPr wrap="square" lIns="45718" tIns="45718" rIns="45718" bIns="45718" numCol="1" anchor="ctr">
              <a:noAutofit/>
            </a:bodyPr>
            <a:lstStyle/>
            <a:p>
              <a:pPr algn="ctr">
                <a:defRPr sz="6900">
                  <a:solidFill>
                    <a:srgbClr val="FFFFFF"/>
                  </a:solidFill>
                  <a:latin typeface="微软雅黑"/>
                  <a:ea typeface="微软雅黑"/>
                  <a:cs typeface="微软雅黑"/>
                  <a:sym typeface="微软雅黑"/>
                </a:defRPr>
              </a:pPr>
              <a:endParaRPr>
                <a:latin typeface="+mn-lt"/>
                <a:ea typeface="+mn-ea"/>
                <a:cs typeface="+mn-ea"/>
                <a:sym typeface="+mn-lt"/>
              </a:endParaRPr>
            </a:p>
          </p:txBody>
        </p:sp>
      </p:grpSp>
      <p:sp>
        <p:nvSpPr>
          <p:cNvPr id="718" name="Rectangle 2"/>
          <p:cNvSpPr txBox="1">
            <a:spLocks noGrp="1"/>
          </p:cNvSpPr>
          <p:nvPr>
            <p:ph type="title"/>
          </p:nvPr>
        </p:nvSpPr>
        <p:spPr>
          <a:prstGeom prst="rect">
            <a:avLst/>
          </a:prstGeom>
        </p:spPr>
        <p:txBody>
          <a:bodyPr/>
          <a:lstStyle>
            <a:lvl1pPr>
              <a:defRPr sz="2400">
                <a:solidFill>
                  <a:srgbClr val="00A3FF"/>
                </a:solidFill>
                <a:latin typeface="微软雅黑"/>
                <a:ea typeface="微软雅黑"/>
                <a:cs typeface="微软雅黑"/>
                <a:sym typeface="微软雅黑"/>
              </a:defRPr>
            </a:lvl1pPr>
          </a:lstStyle>
          <a:p>
            <a:r>
              <a:rPr>
                <a:latin typeface="+mn-lt"/>
                <a:ea typeface="+mn-ea"/>
                <a:cs typeface="+mn-ea"/>
                <a:sym typeface="+mn-lt"/>
              </a:rPr>
              <a:t>腾讯分布式服务框架（Tencent Service Framework)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矩形 22"/>
          <p:cNvSpPr txBox="1"/>
          <p:nvPr/>
        </p:nvSpPr>
        <p:spPr>
          <a:xfrm>
            <a:off x="1209150" y="622547"/>
            <a:ext cx="9420898"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b="1">
                <a:solidFill>
                  <a:srgbClr val="2E75B6"/>
                </a:solidFill>
                <a:latin typeface="Calibri"/>
                <a:ea typeface="Calibri"/>
                <a:cs typeface="Calibri"/>
                <a:sym typeface="Calibri"/>
              </a:defRPr>
            </a:pPr>
            <a:r>
              <a:rPr>
                <a:latin typeface="+mn-lt"/>
                <a:ea typeface="+mn-ea"/>
                <a:cs typeface="+mn-ea"/>
                <a:sym typeface="+mn-lt"/>
              </a:rPr>
              <a:t> </a:t>
            </a:r>
          </a:p>
          <a:p>
            <a:pPr>
              <a:defRPr sz="1600">
                <a:latin typeface="Calibri"/>
                <a:ea typeface="Calibri"/>
                <a:cs typeface="Calibri"/>
                <a:sym typeface="Calibri"/>
              </a:defRPr>
            </a:pPr>
            <a:r>
              <a:rPr>
                <a:latin typeface="+mn-lt"/>
                <a:ea typeface="+mn-ea"/>
                <a:cs typeface="+mn-ea"/>
                <a:sym typeface="+mn-lt"/>
              </a:rPr>
              <a:t>        常见的自行部署的Dubbo、Spring Cloud 微服务框架，都可以快速切换到</a:t>
            </a:r>
            <a:r>
              <a:rPr sz="2400" b="1">
                <a:solidFill>
                  <a:srgbClr val="2E75B6"/>
                </a:solidFill>
                <a:latin typeface="+mn-lt"/>
                <a:ea typeface="+mn-ea"/>
                <a:cs typeface="+mn-ea"/>
                <a:sym typeface="+mn-lt"/>
              </a:rPr>
              <a:t>腾讯云TSF平台</a:t>
            </a:r>
            <a:r>
              <a:rPr>
                <a:latin typeface="+mn-lt"/>
                <a:ea typeface="+mn-ea"/>
                <a:cs typeface="+mn-ea"/>
                <a:sym typeface="+mn-lt"/>
              </a:rPr>
              <a:t>，更高效，更稳定，功能更强大！</a:t>
            </a:r>
          </a:p>
        </p:txBody>
      </p:sp>
      <p:sp>
        <p:nvSpPr>
          <p:cNvPr id="721"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722"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723"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24" name="Rectangle 2"/>
          <p:cNvSpPr txBox="1"/>
          <p:nvPr/>
        </p:nvSpPr>
        <p:spPr>
          <a:xfrm>
            <a:off x="301625" y="97804"/>
            <a:ext cx="11541125" cy="69215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a:lnSpc>
                <a:spcPct val="90000"/>
              </a:lnSpc>
              <a:defRPr sz="2400">
                <a:solidFill>
                  <a:srgbClr val="00A3FF"/>
                </a:solidFill>
                <a:latin typeface="微软雅黑"/>
                <a:ea typeface="微软雅黑"/>
                <a:cs typeface="微软雅黑"/>
                <a:sym typeface="微软雅黑"/>
              </a:defRPr>
            </a:lvl1pPr>
          </a:lstStyle>
          <a:p>
            <a:endParaRPr dirty="0">
              <a:latin typeface="+mn-lt"/>
              <a:ea typeface="+mn-ea"/>
              <a:cs typeface="+mn-ea"/>
              <a:sym typeface="+mn-lt"/>
            </a:endParaRPr>
          </a:p>
        </p:txBody>
      </p:sp>
      <p:graphicFrame>
        <p:nvGraphicFramePr>
          <p:cNvPr id="725" name="表格 6"/>
          <p:cNvGraphicFramePr/>
          <p:nvPr/>
        </p:nvGraphicFramePr>
        <p:xfrm>
          <a:off x="1893477" y="1657594"/>
          <a:ext cx="8357418" cy="4916940"/>
        </p:xfrm>
        <a:graphic>
          <a:graphicData uri="http://schemas.openxmlformats.org/drawingml/2006/table">
            <a:tbl>
              <a:tblPr>
                <a:tableStyleId>{4C3C2611-4C71-4FC5-86AE-919BDF0F9419}</a:tableStyleId>
              </a:tblPr>
              <a:tblGrid>
                <a:gridCol w="1838634"/>
                <a:gridCol w="3047999"/>
                <a:gridCol w="3470785"/>
              </a:tblGrid>
              <a:tr h="343507">
                <a:tc>
                  <a:txBody>
                    <a:bodyPr/>
                    <a:lstStyle/>
                    <a:p>
                      <a:pPr algn="l">
                        <a:defRPr sz="1800"/>
                      </a:pPr>
                      <a:r>
                        <a:rPr sz="1200" dirty="0" err="1">
                          <a:latin typeface="+mn-lt"/>
                          <a:ea typeface="+mn-ea"/>
                          <a:cs typeface="+mn-ea"/>
                          <a:sym typeface="+mn-lt"/>
                        </a:rPr>
                        <a:t>对比项目</a:t>
                      </a:r>
                      <a:endParaRPr sz="1200" dirty="0">
                        <a:latin typeface="+mn-lt"/>
                        <a:ea typeface="+mn-ea"/>
                        <a:cs typeface="+mn-ea"/>
                        <a:sym typeface="+mn-lt"/>
                      </a:endParaRP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Dubbo</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腾讯云TSF</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服务注册中心</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Zookeeper</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Spring Cloud consul 、Zookeeper</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dirty="0" err="1">
                          <a:latin typeface="+mn-lt"/>
                          <a:ea typeface="+mn-ea"/>
                          <a:cs typeface="+mn-ea"/>
                          <a:sym typeface="+mn-lt"/>
                        </a:rPr>
                        <a:t>服务调用方式</a:t>
                      </a:r>
                      <a:endParaRPr sz="1200" dirty="0">
                        <a:latin typeface="+mn-lt"/>
                        <a:ea typeface="+mn-ea"/>
                        <a:cs typeface="+mn-ea"/>
                        <a:sym typeface="+mn-lt"/>
                      </a:endParaRP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RPC</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REST API 、RPC</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dirty="0" err="1">
                          <a:latin typeface="+mn-lt"/>
                          <a:ea typeface="+mn-ea"/>
                          <a:cs typeface="+mn-ea"/>
                          <a:sym typeface="+mn-lt"/>
                        </a:rPr>
                        <a:t>负载均衡</a:t>
                      </a:r>
                      <a:endParaRPr sz="1200" dirty="0">
                        <a:latin typeface="+mn-lt"/>
                        <a:ea typeface="+mn-ea"/>
                        <a:cs typeface="+mn-ea"/>
                        <a:sym typeface="+mn-lt"/>
                      </a:endParaRP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断路保护</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调用链跟踪</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社区兼容</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阿里团队自研</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兼容spring cloud 社区</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Java应用容器</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Tomcat</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对接消息队列</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Spring Cloud Stream</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代码包管理</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WAR/JAR/fatJAR</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服务扩容</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自动、手动</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代码升级、回滚</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无</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支持</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可用性</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可用性一般</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99.995%</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r h="343507">
                <a:tc>
                  <a:txBody>
                    <a:bodyPr/>
                    <a:lstStyle/>
                    <a:p>
                      <a:pPr algn="l">
                        <a:defRPr sz="1800"/>
                      </a:pPr>
                      <a:r>
                        <a:rPr sz="1200">
                          <a:latin typeface="+mn-lt"/>
                          <a:ea typeface="+mn-ea"/>
                          <a:cs typeface="+mn-ea"/>
                          <a:sym typeface="+mn-lt"/>
                        </a:rPr>
                        <a:t>集群扩容</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扩展性一般</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c>
                  <a:txBody>
                    <a:bodyPr/>
                    <a:lstStyle/>
                    <a:p>
                      <a:pPr algn="l">
                        <a:defRPr sz="1800"/>
                      </a:pPr>
                      <a:r>
                        <a:rPr sz="1200">
                          <a:latin typeface="+mn-lt"/>
                          <a:ea typeface="+mn-ea"/>
                          <a:cs typeface="+mn-ea"/>
                          <a:sym typeface="+mn-lt"/>
                        </a:rPr>
                        <a:t>理论上无限扩容，支持上万节点同时调用</a:t>
                      </a:r>
                    </a:p>
                  </a:txBody>
                  <a:tcPr marL="84165" marR="84165" marT="84165" marB="84165" horzOverflow="overflow">
                    <a:lnL w="12700">
                      <a:solidFill>
                        <a:srgbClr val="DDDDDD"/>
                      </a:solidFill>
                    </a:lnL>
                    <a:lnR w="12700">
                      <a:solidFill>
                        <a:srgbClr val="DDDDDD"/>
                      </a:solidFill>
                    </a:lnR>
                    <a:lnT w="12700">
                      <a:solidFill>
                        <a:srgbClr val="DDDDDD"/>
                      </a:solidFill>
                    </a:lnT>
                    <a:lnB w="12700">
                      <a:solidFill>
                        <a:srgbClr val="DDDDDD"/>
                      </a:solidFill>
                    </a:lnB>
                    <a:solidFill>
                      <a:srgbClr val="FEFEFE"/>
                    </a:solidFill>
                  </a:tcPr>
                </a:tc>
              </a:tr>
            </a:tbl>
          </a:graphicData>
        </a:graphic>
      </p:graphicFrame>
      <p:sp>
        <p:nvSpPr>
          <p:cNvPr id="2" name="标题 1"/>
          <p:cNvSpPr>
            <a:spLocks noGrp="1"/>
          </p:cNvSpPr>
          <p:nvPr>
            <p:ph type="title"/>
          </p:nvPr>
        </p:nvSpPr>
        <p:spPr/>
        <p:txBody>
          <a:bodyPr/>
          <a:lstStyle/>
          <a:p>
            <a:r>
              <a:rPr lang="zh-CN" altLang="en-US" sz="3200" dirty="0">
                <a:cs typeface="+mn-ea"/>
                <a:sym typeface="+mn-lt"/>
              </a:rPr>
              <a:t>腾讯分布式服务框架（</a:t>
            </a:r>
            <a:r>
              <a:rPr lang="en-US" altLang="zh-CN" sz="3200" dirty="0" err="1">
                <a:cs typeface="+mn-ea"/>
                <a:sym typeface="+mn-lt"/>
              </a:rPr>
              <a:t>Tencent</a:t>
            </a:r>
            <a:r>
              <a:rPr lang="en-US" altLang="zh-CN" sz="3200" dirty="0">
                <a:cs typeface="+mn-ea"/>
                <a:sym typeface="+mn-lt"/>
              </a:rPr>
              <a:t> Service Framework)</a:t>
            </a:r>
            <a:br>
              <a:rPr lang="en-US" altLang="zh-CN" sz="3200" dirty="0">
                <a:cs typeface="+mn-ea"/>
                <a:sym typeface="+mn-lt"/>
              </a:rPr>
            </a:b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2"/>
          <p:cNvSpPr txBox="1">
            <a:spLocks noGrp="1"/>
          </p:cNvSpPr>
          <p:nvPr>
            <p:ph type="title"/>
          </p:nvPr>
        </p:nvSpPr>
        <p:spPr>
          <a:prstGeom prst="rect">
            <a:avLst/>
          </a:prstGeom>
        </p:spPr>
        <p:txBody>
          <a:bodyPr/>
          <a:lstStyle>
            <a:lvl1pPr defTabSz="786383">
              <a:defRPr sz="3300">
                <a:solidFill>
                  <a:srgbClr val="00A3FF"/>
                </a:solidFill>
                <a:latin typeface="微软雅黑"/>
                <a:ea typeface="微软雅黑"/>
                <a:cs typeface="微软雅黑"/>
                <a:sym typeface="微软雅黑"/>
              </a:defRPr>
            </a:lvl1pPr>
          </a:lstStyle>
          <a:p>
            <a:r>
              <a:rPr>
                <a:latin typeface="+mn-lt"/>
                <a:ea typeface="+mn-ea"/>
                <a:cs typeface="+mn-ea"/>
                <a:sym typeface="+mn-lt"/>
              </a:rPr>
              <a:t>中间件产品解决方案</a:t>
            </a:r>
          </a:p>
        </p:txBody>
      </p:sp>
      <p:pic>
        <p:nvPicPr>
          <p:cNvPr id="12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9" name="文本框 9"/>
          <p:cNvSpPr txBox="1"/>
          <p:nvPr/>
        </p:nvSpPr>
        <p:spPr>
          <a:xfrm>
            <a:off x="6308264" y="2453532"/>
            <a:ext cx="5062540" cy="249298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buSzPct val="100000"/>
              <a:buFont typeface="Helvetica"/>
              <a:buChar char="➢"/>
              <a:defRPr sz="1200">
                <a:latin typeface="微软雅黑"/>
                <a:ea typeface="微软雅黑"/>
                <a:cs typeface="微软雅黑"/>
                <a:sym typeface="微软雅黑"/>
              </a:defRPr>
            </a:pPr>
            <a:r>
              <a:rPr>
                <a:latin typeface="+mn-lt"/>
                <a:ea typeface="+mn-ea"/>
                <a:cs typeface="+mn-ea"/>
                <a:sym typeface="+mn-lt"/>
              </a:rPr>
              <a:t>业内性能最强</a:t>
            </a:r>
            <a:r>
              <a:rPr b="1">
                <a:solidFill>
                  <a:srgbClr val="0070C0"/>
                </a:solidFill>
                <a:latin typeface="+mn-lt"/>
                <a:ea typeface="+mn-ea"/>
                <a:cs typeface="+mn-ea"/>
                <a:sym typeface="+mn-lt"/>
              </a:rPr>
              <a:t>TencentGateway-负载均衡服务</a:t>
            </a:r>
            <a:r>
              <a:rPr>
                <a:latin typeface="+mn-lt"/>
                <a:ea typeface="+mn-ea"/>
                <a:cs typeface="+mn-ea"/>
                <a:sym typeface="+mn-lt"/>
              </a:rPr>
              <a:t>，承载腾讯集团如微信、手机QQ、王者荣耀等核心业务，峰值流量超过10TB</a:t>
            </a:r>
          </a:p>
          <a:p>
            <a:pPr>
              <a:buSzPct val="100000"/>
              <a:buFont typeface="Helvetica"/>
              <a:buChar char="➢"/>
              <a:defRPr sz="1200">
                <a:latin typeface="微软雅黑"/>
                <a:ea typeface="微软雅黑"/>
                <a:cs typeface="微软雅黑"/>
                <a:sym typeface="微软雅黑"/>
              </a:defRPr>
            </a:pPr>
            <a:endParaRPr>
              <a:latin typeface="+mn-lt"/>
              <a:ea typeface="+mn-ea"/>
              <a:cs typeface="+mn-ea"/>
              <a:sym typeface="+mn-lt"/>
            </a:endParaRPr>
          </a:p>
          <a:p>
            <a:pPr indent="-171450">
              <a:buSzPct val="100000"/>
              <a:buFont typeface="Helvetica"/>
              <a:buChar char="➢"/>
              <a:defRPr sz="1200">
                <a:latin typeface="微软雅黑"/>
                <a:ea typeface="微软雅黑"/>
                <a:cs typeface="微软雅黑"/>
                <a:sym typeface="微软雅黑"/>
              </a:defRPr>
            </a:pPr>
            <a:r>
              <a:rPr>
                <a:latin typeface="+mn-lt"/>
                <a:ea typeface="+mn-ea"/>
                <a:cs typeface="+mn-ea"/>
                <a:sym typeface="+mn-lt"/>
              </a:rPr>
              <a:t> 腾讯云分布式服务治理框架：基于</a:t>
            </a:r>
            <a:r>
              <a:rPr b="1">
                <a:solidFill>
                  <a:srgbClr val="0070C0"/>
                </a:solidFill>
                <a:latin typeface="+mn-lt"/>
                <a:ea typeface="+mn-ea"/>
                <a:cs typeface="+mn-ea"/>
                <a:sym typeface="+mn-lt"/>
              </a:rPr>
              <a:t>Spring Cloud开源方案</a:t>
            </a:r>
            <a:r>
              <a:rPr>
                <a:latin typeface="+mn-lt"/>
                <a:ea typeface="+mn-ea"/>
                <a:cs typeface="+mn-ea"/>
                <a:sym typeface="+mn-lt"/>
              </a:rPr>
              <a:t>，提供一站式的服务注册发现，服务调用。代码发布、回滚，调用链跟踪等整体微服务解决方案</a:t>
            </a:r>
          </a:p>
          <a:p>
            <a:pPr indent="-171450">
              <a:buSzPct val="100000"/>
              <a:buFont typeface="Helvetica"/>
              <a:buChar char="➢"/>
              <a:defRPr sz="1200">
                <a:latin typeface="微软雅黑"/>
                <a:ea typeface="微软雅黑"/>
                <a:cs typeface="微软雅黑"/>
                <a:sym typeface="微软雅黑"/>
              </a:defRPr>
            </a:pPr>
            <a:endParaRPr>
              <a:latin typeface="+mn-lt"/>
              <a:ea typeface="+mn-ea"/>
              <a:cs typeface="+mn-ea"/>
              <a:sym typeface="+mn-lt"/>
            </a:endParaRPr>
          </a:p>
          <a:p>
            <a:pPr indent="-171450">
              <a:buSzPct val="100000"/>
              <a:buFont typeface="Helvetica"/>
              <a:buChar char="➢"/>
              <a:defRPr sz="1200">
                <a:latin typeface="微软雅黑"/>
                <a:ea typeface="微软雅黑"/>
                <a:cs typeface="微软雅黑"/>
                <a:sym typeface="微软雅黑"/>
              </a:defRPr>
            </a:pPr>
            <a:r>
              <a:rPr>
                <a:latin typeface="+mn-lt"/>
                <a:ea typeface="+mn-ea"/>
                <a:cs typeface="+mn-ea"/>
                <a:sym typeface="+mn-lt"/>
              </a:rPr>
              <a:t> 中间件服务：提供企业级</a:t>
            </a:r>
            <a:r>
              <a:rPr b="1">
                <a:solidFill>
                  <a:srgbClr val="0070C0"/>
                </a:solidFill>
                <a:latin typeface="+mn-lt"/>
                <a:ea typeface="+mn-ea"/>
                <a:cs typeface="+mn-ea"/>
                <a:sym typeface="+mn-lt"/>
              </a:rPr>
              <a:t>消息队列、ESB服务总线、云API网关、KMS秘钥管理，HSM加密机</a:t>
            </a:r>
            <a:r>
              <a:rPr>
                <a:latin typeface="+mn-lt"/>
                <a:ea typeface="+mn-ea"/>
                <a:cs typeface="+mn-ea"/>
                <a:sym typeface="+mn-lt"/>
              </a:rPr>
              <a:t>服务</a:t>
            </a:r>
          </a:p>
          <a:p>
            <a:pPr indent="-171450">
              <a:buSzPct val="100000"/>
              <a:buFont typeface="Helvetica"/>
              <a:buChar char="➢"/>
              <a:defRPr sz="1200">
                <a:latin typeface="微软雅黑"/>
                <a:ea typeface="微软雅黑"/>
                <a:cs typeface="微软雅黑"/>
                <a:sym typeface="微软雅黑"/>
              </a:defRPr>
            </a:pPr>
            <a:endParaRPr>
              <a:latin typeface="+mn-lt"/>
              <a:ea typeface="+mn-ea"/>
              <a:cs typeface="+mn-ea"/>
              <a:sym typeface="+mn-lt"/>
            </a:endParaRPr>
          </a:p>
          <a:p>
            <a:pPr indent="-171450">
              <a:buSzPct val="100000"/>
              <a:buFont typeface="Helvetica"/>
              <a:buChar char="➢"/>
              <a:defRPr sz="1200">
                <a:latin typeface="微软雅黑"/>
                <a:ea typeface="微软雅黑"/>
                <a:cs typeface="微软雅黑"/>
                <a:sym typeface="微软雅黑"/>
              </a:defRPr>
            </a:pPr>
            <a:r>
              <a:rPr>
                <a:latin typeface="+mn-lt"/>
                <a:ea typeface="+mn-ea"/>
                <a:cs typeface="+mn-ea"/>
                <a:sym typeface="+mn-lt"/>
              </a:rPr>
              <a:t> 推出FAAS产品：</a:t>
            </a:r>
            <a:r>
              <a:rPr b="1">
                <a:solidFill>
                  <a:srgbClr val="0070C0"/>
                </a:solidFill>
                <a:latin typeface="+mn-lt"/>
                <a:ea typeface="+mn-ea"/>
                <a:cs typeface="+mn-ea"/>
                <a:sym typeface="+mn-lt"/>
              </a:rPr>
              <a:t>Function as a Service</a:t>
            </a:r>
            <a:r>
              <a:rPr>
                <a:latin typeface="+mn-lt"/>
                <a:ea typeface="+mn-ea"/>
                <a:cs typeface="+mn-ea"/>
                <a:sym typeface="+mn-lt"/>
              </a:rPr>
              <a:t>，函数即服务。无需购买服务器即可快速部署服务</a:t>
            </a:r>
          </a:p>
          <a:p>
            <a:pPr indent="-171450">
              <a:buSzPct val="100000"/>
              <a:buFont typeface="Helvetica"/>
              <a:buChar char="➢"/>
              <a:defRPr sz="1200">
                <a:latin typeface="微软雅黑"/>
                <a:ea typeface="微软雅黑"/>
                <a:cs typeface="微软雅黑"/>
                <a:sym typeface="微软雅黑"/>
              </a:defRPr>
            </a:pPr>
            <a:endParaRPr>
              <a:latin typeface="+mn-lt"/>
              <a:ea typeface="+mn-ea"/>
              <a:cs typeface="+mn-ea"/>
              <a:sym typeface="+mn-lt"/>
            </a:endParaRPr>
          </a:p>
        </p:txBody>
      </p:sp>
      <p:sp>
        <p:nvSpPr>
          <p:cNvPr id="130" name="文本框 21"/>
          <p:cNvSpPr txBox="1"/>
          <p:nvPr/>
        </p:nvSpPr>
        <p:spPr>
          <a:xfrm>
            <a:off x="3757945" y="4651139"/>
            <a:ext cx="4708527" cy="3385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600">
                <a:solidFill>
                  <a:srgbClr val="0070C0"/>
                </a:solidFill>
                <a:latin typeface="微软雅黑"/>
                <a:ea typeface="微软雅黑"/>
                <a:cs typeface="微软雅黑"/>
                <a:sym typeface="微软雅黑"/>
              </a:defRPr>
            </a:lvl1pPr>
          </a:lstStyle>
          <a:p>
            <a:r>
              <a:rPr>
                <a:latin typeface="+mn-lt"/>
                <a:ea typeface="+mn-ea"/>
                <a:cs typeface="+mn-ea"/>
                <a:sym typeface="+mn-lt"/>
              </a:rPr>
              <a:t>一站式解决方案</a:t>
            </a:r>
          </a:p>
        </p:txBody>
      </p:sp>
      <p:sp>
        <p:nvSpPr>
          <p:cNvPr id="131" name="直接连接符 22"/>
          <p:cNvSpPr/>
          <p:nvPr/>
        </p:nvSpPr>
        <p:spPr>
          <a:xfrm>
            <a:off x="513096" y="4810513"/>
            <a:ext cx="3219451" cy="3"/>
          </a:xfrm>
          <a:prstGeom prst="line">
            <a:avLst/>
          </a:prstGeom>
          <a:ln w="6350">
            <a:solidFill>
              <a:srgbClr val="0052C0"/>
            </a:solidFill>
          </a:ln>
        </p:spPr>
        <p:txBody>
          <a:bodyPr lIns="45718" tIns="45718" rIns="45718" bIns="45718"/>
          <a:lstStyle/>
          <a:p>
            <a:endParaRPr>
              <a:latin typeface="+mn-lt"/>
              <a:ea typeface="+mn-ea"/>
              <a:cs typeface="+mn-ea"/>
              <a:sym typeface="+mn-lt"/>
            </a:endParaRPr>
          </a:p>
        </p:txBody>
      </p:sp>
      <p:sp>
        <p:nvSpPr>
          <p:cNvPr id="132" name="直接连接符 23"/>
          <p:cNvSpPr/>
          <p:nvPr/>
        </p:nvSpPr>
        <p:spPr>
          <a:xfrm>
            <a:off x="8466470" y="4810513"/>
            <a:ext cx="2941640" cy="3"/>
          </a:xfrm>
          <a:prstGeom prst="line">
            <a:avLst/>
          </a:prstGeom>
          <a:ln w="6350">
            <a:solidFill>
              <a:srgbClr val="0052C0"/>
            </a:solidFill>
          </a:ln>
        </p:spPr>
        <p:txBody>
          <a:bodyPr lIns="45718" tIns="45718" rIns="45718" bIns="45718"/>
          <a:lstStyle/>
          <a:p>
            <a:endParaRPr>
              <a:latin typeface="+mn-lt"/>
              <a:ea typeface="+mn-ea"/>
              <a:cs typeface="+mn-ea"/>
              <a:sym typeface="+mn-lt"/>
            </a:endParaRPr>
          </a:p>
        </p:txBody>
      </p:sp>
      <p:sp>
        <p:nvSpPr>
          <p:cNvPr id="133" name="文本框 27"/>
          <p:cNvSpPr txBox="1"/>
          <p:nvPr/>
        </p:nvSpPr>
        <p:spPr>
          <a:xfrm>
            <a:off x="4324448" y="1983862"/>
            <a:ext cx="3217864" cy="3385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600">
                <a:solidFill>
                  <a:srgbClr val="0070C0"/>
                </a:solidFill>
                <a:latin typeface="微软雅黑"/>
                <a:ea typeface="微软雅黑"/>
                <a:cs typeface="微软雅黑"/>
                <a:sym typeface="微软雅黑"/>
              </a:defRPr>
            </a:lvl1pPr>
          </a:lstStyle>
          <a:p>
            <a:r>
              <a:rPr>
                <a:latin typeface="+mn-lt"/>
                <a:ea typeface="+mn-ea"/>
                <a:cs typeface="+mn-ea"/>
                <a:sym typeface="+mn-lt"/>
              </a:rPr>
              <a:t>业界优势</a:t>
            </a:r>
          </a:p>
        </p:txBody>
      </p:sp>
      <p:sp>
        <p:nvSpPr>
          <p:cNvPr id="134" name="直接连接符 28"/>
          <p:cNvSpPr/>
          <p:nvPr/>
        </p:nvSpPr>
        <p:spPr>
          <a:xfrm>
            <a:off x="477935" y="2153723"/>
            <a:ext cx="4530728" cy="1"/>
          </a:xfrm>
          <a:prstGeom prst="line">
            <a:avLst/>
          </a:prstGeom>
          <a:ln w="6350">
            <a:solidFill>
              <a:srgbClr val="0052C0"/>
            </a:solidFill>
          </a:ln>
        </p:spPr>
        <p:txBody>
          <a:bodyPr lIns="45718" tIns="45718" rIns="45718" bIns="45718"/>
          <a:lstStyle/>
          <a:p>
            <a:endParaRPr>
              <a:latin typeface="+mn-lt"/>
              <a:ea typeface="+mn-ea"/>
              <a:cs typeface="+mn-ea"/>
              <a:sym typeface="+mn-lt"/>
            </a:endParaRPr>
          </a:p>
        </p:txBody>
      </p:sp>
      <p:sp>
        <p:nvSpPr>
          <p:cNvPr id="135" name="直接连接符 29"/>
          <p:cNvSpPr/>
          <p:nvPr/>
        </p:nvSpPr>
        <p:spPr>
          <a:xfrm>
            <a:off x="6840635" y="2153723"/>
            <a:ext cx="4530728" cy="1"/>
          </a:xfrm>
          <a:prstGeom prst="line">
            <a:avLst/>
          </a:prstGeom>
          <a:ln w="6350">
            <a:solidFill>
              <a:srgbClr val="0052C0"/>
            </a:solidFill>
          </a:ln>
        </p:spPr>
        <p:txBody>
          <a:bodyPr lIns="45718" tIns="45718" rIns="45718" bIns="45718"/>
          <a:lstStyle/>
          <a:p>
            <a:endParaRPr>
              <a:latin typeface="+mn-lt"/>
              <a:ea typeface="+mn-ea"/>
              <a:cs typeface="+mn-ea"/>
              <a:sym typeface="+mn-lt"/>
            </a:endParaRPr>
          </a:p>
        </p:txBody>
      </p:sp>
      <p:sp>
        <p:nvSpPr>
          <p:cNvPr id="136" name="直接连接符 36"/>
          <p:cNvSpPr/>
          <p:nvPr/>
        </p:nvSpPr>
        <p:spPr>
          <a:xfrm>
            <a:off x="5916150" y="2840344"/>
            <a:ext cx="2" cy="1363664"/>
          </a:xfrm>
          <a:prstGeom prst="line">
            <a:avLst/>
          </a:prstGeom>
          <a:ln w="6350">
            <a:solidFill>
              <a:srgbClr val="00B0F0"/>
            </a:solidFill>
          </a:ln>
        </p:spPr>
        <p:txBody>
          <a:bodyPr lIns="45718" tIns="45718" rIns="45718" bIns="45718"/>
          <a:lstStyle/>
          <a:p>
            <a:endParaRPr>
              <a:latin typeface="+mn-lt"/>
              <a:ea typeface="+mn-ea"/>
              <a:cs typeface="+mn-ea"/>
              <a:sym typeface="+mn-lt"/>
            </a:endParaRPr>
          </a:p>
        </p:txBody>
      </p:sp>
      <p:grpSp>
        <p:nvGrpSpPr>
          <p:cNvPr id="145" name="组合 2"/>
          <p:cNvGrpSpPr/>
          <p:nvPr/>
        </p:nvGrpSpPr>
        <p:grpSpPr>
          <a:xfrm>
            <a:off x="434516" y="5114955"/>
            <a:ext cx="9267013" cy="1400179"/>
            <a:chOff x="0" y="-1"/>
            <a:chExt cx="9267012" cy="1400178"/>
          </a:xfrm>
        </p:grpSpPr>
        <p:sp>
          <p:nvSpPr>
            <p:cNvPr id="137" name="矩形 33"/>
            <p:cNvSpPr txBox="1"/>
            <p:nvPr/>
          </p:nvSpPr>
          <p:spPr>
            <a:xfrm>
              <a:off x="2413078" y="482183"/>
              <a:ext cx="2091227"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r>
                <a:rPr>
                  <a:latin typeface="+mn-lt"/>
                  <a:ea typeface="+mn-ea"/>
                  <a:cs typeface="+mn-ea"/>
                  <a:sym typeface="+mn-lt"/>
                </a:rPr>
                <a:t>提升产品易用性</a:t>
              </a:r>
            </a:p>
          </p:txBody>
        </p:sp>
        <p:sp>
          <p:nvSpPr>
            <p:cNvPr id="138" name="矩形 34"/>
            <p:cNvSpPr txBox="1"/>
            <p:nvPr/>
          </p:nvSpPr>
          <p:spPr>
            <a:xfrm>
              <a:off x="42860" y="446087"/>
              <a:ext cx="2039095"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r>
                <a:rPr>
                  <a:latin typeface="+mn-lt"/>
                  <a:ea typeface="+mn-ea"/>
                  <a:cs typeface="+mn-ea"/>
                  <a:sym typeface="+mn-lt"/>
                </a:rPr>
                <a:t>保证产品稳定性</a:t>
              </a:r>
            </a:p>
          </p:txBody>
        </p:sp>
        <p:sp>
          <p:nvSpPr>
            <p:cNvPr id="139" name="矩形 35"/>
            <p:cNvSpPr txBox="1"/>
            <p:nvPr/>
          </p:nvSpPr>
          <p:spPr>
            <a:xfrm>
              <a:off x="4782275" y="505088"/>
              <a:ext cx="2164178"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r>
                <a:rPr>
                  <a:latin typeface="+mn-lt"/>
                  <a:ea typeface="+mn-ea"/>
                  <a:cs typeface="+mn-ea"/>
                  <a:sym typeface="+mn-lt"/>
                </a:rPr>
                <a:t>全球布局，互联互通 </a:t>
              </a:r>
            </a:p>
          </p:txBody>
        </p:sp>
        <p:sp>
          <p:nvSpPr>
            <p:cNvPr id="140" name="矩形 24"/>
            <p:cNvSpPr/>
            <p:nvPr/>
          </p:nvSpPr>
          <p:spPr>
            <a:xfrm>
              <a:off x="0" y="30162"/>
              <a:ext cx="2093867" cy="1370015"/>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algn="ctr">
                <a:defRPr>
                  <a:solidFill>
                    <a:srgbClr val="FFFFFF"/>
                  </a:solidFill>
                  <a:latin typeface="宋体"/>
                  <a:ea typeface="宋体"/>
                  <a:cs typeface="宋体"/>
                  <a:sym typeface="宋体"/>
                </a:defRPr>
              </a:pPr>
              <a:endParaRPr>
                <a:latin typeface="+mn-lt"/>
                <a:ea typeface="+mn-ea"/>
                <a:cs typeface="+mn-ea"/>
                <a:sym typeface="+mn-lt"/>
              </a:endParaRPr>
            </a:p>
          </p:txBody>
        </p:sp>
        <p:sp>
          <p:nvSpPr>
            <p:cNvPr id="141" name="矩形 25"/>
            <p:cNvSpPr/>
            <p:nvPr/>
          </p:nvSpPr>
          <p:spPr>
            <a:xfrm>
              <a:off x="2404641" y="30162"/>
              <a:ext cx="2093867" cy="1370015"/>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algn="ctr">
                <a:defRPr>
                  <a:solidFill>
                    <a:srgbClr val="FFFFFF"/>
                  </a:solidFill>
                  <a:latin typeface="宋体"/>
                  <a:ea typeface="宋体"/>
                  <a:cs typeface="宋体"/>
                  <a:sym typeface="宋体"/>
                </a:defRPr>
              </a:pPr>
              <a:endParaRPr>
                <a:latin typeface="+mn-lt"/>
                <a:ea typeface="+mn-ea"/>
                <a:cs typeface="+mn-ea"/>
                <a:sym typeface="+mn-lt"/>
              </a:endParaRPr>
            </a:p>
          </p:txBody>
        </p:sp>
        <p:sp>
          <p:nvSpPr>
            <p:cNvPr id="142" name="矩形 26"/>
            <p:cNvSpPr/>
            <p:nvPr/>
          </p:nvSpPr>
          <p:spPr>
            <a:xfrm>
              <a:off x="4817719" y="30162"/>
              <a:ext cx="2093867" cy="1370015"/>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algn="ctr">
                <a:defRPr>
                  <a:solidFill>
                    <a:srgbClr val="FFFFFF"/>
                  </a:solidFill>
                  <a:latin typeface="宋体"/>
                  <a:ea typeface="宋体"/>
                  <a:cs typeface="宋体"/>
                  <a:sym typeface="宋体"/>
                </a:defRPr>
              </a:pPr>
              <a:endParaRPr>
                <a:latin typeface="+mn-lt"/>
                <a:ea typeface="+mn-ea"/>
                <a:cs typeface="+mn-ea"/>
                <a:sym typeface="+mn-lt"/>
              </a:endParaRPr>
            </a:p>
          </p:txBody>
        </p:sp>
        <p:sp>
          <p:nvSpPr>
            <p:cNvPr id="143" name="矩形 26"/>
            <p:cNvSpPr/>
            <p:nvPr/>
          </p:nvSpPr>
          <p:spPr>
            <a:xfrm>
              <a:off x="7173144" y="-1"/>
              <a:ext cx="2093868"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algn="ctr">
                <a:defRPr>
                  <a:solidFill>
                    <a:srgbClr val="FFFFFF"/>
                  </a:solidFill>
                  <a:latin typeface="宋体"/>
                  <a:ea typeface="宋体"/>
                  <a:cs typeface="宋体"/>
                  <a:sym typeface="宋体"/>
                </a:defRPr>
              </a:pPr>
              <a:endParaRPr>
                <a:latin typeface="+mn-lt"/>
                <a:ea typeface="+mn-ea"/>
                <a:cs typeface="+mn-ea"/>
                <a:sym typeface="+mn-lt"/>
              </a:endParaRPr>
            </a:p>
          </p:txBody>
        </p:sp>
        <p:sp>
          <p:nvSpPr>
            <p:cNvPr id="144" name="矩形 35"/>
            <p:cNvSpPr txBox="1"/>
            <p:nvPr/>
          </p:nvSpPr>
          <p:spPr>
            <a:xfrm>
              <a:off x="7107795" y="505088"/>
              <a:ext cx="2089649" cy="584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lgn="ctr">
                <a:defRPr sz="1600">
                  <a:solidFill>
                    <a:srgbClr val="F2F2F2"/>
                  </a:solidFill>
                  <a:latin typeface="微软雅黑"/>
                  <a:ea typeface="微软雅黑"/>
                  <a:cs typeface="微软雅黑"/>
                  <a:sym typeface="微软雅黑"/>
                </a:defRPr>
              </a:pPr>
              <a:r>
                <a:rPr>
                  <a:latin typeface="+mn-lt"/>
                  <a:ea typeface="+mn-ea"/>
                  <a:cs typeface="+mn-ea"/>
                  <a:sym typeface="+mn-lt"/>
                </a:rPr>
                <a:t>加密机、</a:t>
              </a:r>
            </a:p>
            <a:p>
              <a:pPr algn="ctr">
                <a:defRPr sz="1600">
                  <a:solidFill>
                    <a:srgbClr val="F2F2F2"/>
                  </a:solidFill>
                  <a:latin typeface="微软雅黑"/>
                  <a:ea typeface="微软雅黑"/>
                  <a:cs typeface="微软雅黑"/>
                  <a:sym typeface="微软雅黑"/>
                </a:defRPr>
              </a:pPr>
              <a:r>
                <a:rPr>
                  <a:latin typeface="+mn-lt"/>
                  <a:ea typeface="+mn-ea"/>
                  <a:cs typeface="+mn-ea"/>
                  <a:sym typeface="+mn-lt"/>
                </a:rPr>
                <a:t>秘钥管理服务</a:t>
              </a:r>
            </a:p>
          </p:txBody>
        </p:sp>
      </p:grpSp>
      <p:sp>
        <p:nvSpPr>
          <p:cNvPr id="146" name="矩形 10"/>
          <p:cNvSpPr txBox="1"/>
          <p:nvPr/>
        </p:nvSpPr>
        <p:spPr>
          <a:xfrm>
            <a:off x="434516" y="2772174"/>
            <a:ext cx="5089524" cy="138499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微软雅黑"/>
                <a:ea typeface="微软雅黑"/>
                <a:cs typeface="微软雅黑"/>
                <a:sym typeface="微软雅黑"/>
              </a:defRPr>
            </a:pPr>
            <a:r>
              <a:rPr>
                <a:latin typeface="+mn-lt"/>
                <a:ea typeface="+mn-ea"/>
                <a:cs typeface="+mn-ea"/>
                <a:sym typeface="+mn-lt"/>
              </a:rPr>
              <a:t>腾讯云运营着全球</a:t>
            </a:r>
            <a:r>
              <a:rPr sz="3600" b="1">
                <a:solidFill>
                  <a:srgbClr val="0070C0"/>
                </a:solidFill>
                <a:latin typeface="+mn-lt"/>
                <a:ea typeface="+mn-ea"/>
                <a:cs typeface="+mn-ea"/>
                <a:sym typeface="+mn-lt"/>
              </a:rPr>
              <a:t>规模最大</a:t>
            </a:r>
            <a:r>
              <a:rPr>
                <a:latin typeface="+mn-lt"/>
                <a:ea typeface="+mn-ea"/>
                <a:cs typeface="+mn-ea"/>
                <a:sym typeface="+mn-lt"/>
              </a:rPr>
              <a:t>的</a:t>
            </a:r>
          </a:p>
          <a:p>
            <a:pPr>
              <a:defRPr sz="1600">
                <a:latin typeface="微软雅黑"/>
                <a:ea typeface="微软雅黑"/>
                <a:cs typeface="微软雅黑"/>
                <a:sym typeface="微软雅黑"/>
              </a:defRPr>
            </a:pPr>
            <a:endParaRPr>
              <a:latin typeface="+mn-lt"/>
              <a:ea typeface="+mn-ea"/>
              <a:cs typeface="+mn-ea"/>
              <a:sym typeface="+mn-lt"/>
            </a:endParaRPr>
          </a:p>
          <a:p>
            <a:pPr>
              <a:defRPr sz="1600">
                <a:latin typeface="微软雅黑"/>
                <a:ea typeface="微软雅黑"/>
                <a:cs typeface="微软雅黑"/>
                <a:sym typeface="微软雅黑"/>
              </a:defRPr>
            </a:pPr>
            <a:r>
              <a:rPr>
                <a:latin typeface="+mn-lt"/>
                <a:ea typeface="+mn-ea"/>
                <a:cs typeface="+mn-ea"/>
                <a:sym typeface="+mn-lt"/>
              </a:rPr>
              <a:t>KVM虚拟化云服务器集群，提供最专业的公有云、混合云服务</a:t>
            </a:r>
          </a:p>
        </p:txBody>
      </p:sp>
      <p:sp>
        <p:nvSpPr>
          <p:cNvPr id="147" name="文本框 31"/>
          <p:cNvSpPr txBox="1"/>
          <p:nvPr/>
        </p:nvSpPr>
        <p:spPr>
          <a:xfrm>
            <a:off x="-166590" y="1244964"/>
            <a:ext cx="12192003"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2400" b="1">
                <a:latin typeface="微软雅黑"/>
                <a:ea typeface="微软雅黑"/>
                <a:cs typeface="微软雅黑"/>
                <a:sym typeface="微软雅黑"/>
              </a:defRPr>
            </a:pPr>
            <a:r>
              <a:rPr>
                <a:latin typeface="+mn-lt"/>
                <a:ea typeface="+mn-ea"/>
                <a:cs typeface="+mn-ea"/>
                <a:sym typeface="+mn-lt"/>
              </a:rPr>
              <a:t>中间件产品解决方案 —— </a:t>
            </a:r>
            <a:r>
              <a:rPr sz="1600">
                <a:latin typeface="+mn-lt"/>
                <a:ea typeface="+mn-ea"/>
                <a:cs typeface="+mn-ea"/>
                <a:sym typeface="+mn-lt"/>
              </a:rPr>
              <a:t>全面覆盖</a:t>
            </a:r>
            <a:r>
              <a:rPr sz="1600">
                <a:solidFill>
                  <a:srgbClr val="0070C0"/>
                </a:solidFill>
                <a:latin typeface="+mn-lt"/>
                <a:ea typeface="+mn-ea"/>
                <a:cs typeface="+mn-ea"/>
                <a:sym typeface="+mn-lt"/>
              </a:rPr>
              <a:t>微服务治理、系统异步解耦、负载均衡</a:t>
            </a:r>
            <a:r>
              <a:rPr sz="1600">
                <a:latin typeface="+mn-lt"/>
                <a:ea typeface="+mn-ea"/>
                <a:cs typeface="+mn-ea"/>
                <a:sym typeface="+mn-lt"/>
              </a:rPr>
              <a:t>、</a:t>
            </a:r>
            <a:r>
              <a:rPr sz="1600">
                <a:solidFill>
                  <a:srgbClr val="0070C0"/>
                </a:solidFill>
                <a:latin typeface="+mn-lt"/>
                <a:ea typeface="+mn-ea"/>
                <a:cs typeface="+mn-ea"/>
                <a:sym typeface="+mn-lt"/>
              </a:rPr>
              <a:t>加密管理</a:t>
            </a:r>
            <a:r>
              <a:rPr sz="1600">
                <a:latin typeface="+mn-lt"/>
                <a:ea typeface="+mn-ea"/>
                <a:cs typeface="+mn-ea"/>
                <a:sym typeface="+mn-lt"/>
              </a:rPr>
              <a:t>等技术难题</a:t>
            </a:r>
          </a:p>
        </p:txBody>
      </p:sp>
      <p:grpSp>
        <p:nvGrpSpPr>
          <p:cNvPr id="151" name="组合 27"/>
          <p:cNvGrpSpPr/>
          <p:nvPr/>
        </p:nvGrpSpPr>
        <p:grpSpPr>
          <a:xfrm>
            <a:off x="9958861" y="5099109"/>
            <a:ext cx="1538772" cy="1463171"/>
            <a:chOff x="0" y="-1"/>
            <a:chExt cx="1538770" cy="1463170"/>
          </a:xfrm>
        </p:grpSpPr>
        <p:sp>
          <p:nvSpPr>
            <p:cNvPr id="148" name="矩形 33"/>
            <p:cNvSpPr/>
            <p:nvPr/>
          </p:nvSpPr>
          <p:spPr>
            <a:xfrm>
              <a:off x="65347" y="70302"/>
              <a:ext cx="1473423" cy="1392867"/>
            </a:xfrm>
            <a:prstGeom prst="rect">
              <a:avLst/>
            </a:prstGeom>
            <a:solidFill>
              <a:srgbClr val="0654B2"/>
            </a:solidFill>
            <a:ln w="12700" cap="flat">
              <a:noFill/>
              <a:miter lim="4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latin typeface="+mn-lt"/>
                <a:ea typeface="+mn-ea"/>
                <a:cs typeface="+mn-ea"/>
                <a:sym typeface="+mn-lt"/>
              </a:endParaRPr>
            </a:p>
          </p:txBody>
        </p:sp>
        <p:sp>
          <p:nvSpPr>
            <p:cNvPr id="149" name="矩形 34"/>
            <p:cNvSpPr/>
            <p:nvPr/>
          </p:nvSpPr>
          <p:spPr>
            <a:xfrm>
              <a:off x="0" y="-1"/>
              <a:ext cx="1466593" cy="1371959"/>
            </a:xfrm>
            <a:prstGeom prst="rect">
              <a:avLst/>
            </a:prstGeom>
            <a:noFill/>
            <a:ln w="12700" cap="flat">
              <a:solidFill>
                <a:srgbClr val="0070C0"/>
              </a:solidFill>
              <a:prstDash val="dash"/>
              <a:miter lim="800000"/>
            </a:ln>
            <a:effectLst/>
          </p:spPr>
          <p:txBody>
            <a:bodyPr wrap="square" lIns="45718" tIns="45718" rIns="45718" bIns="45718" numCol="1" anchor="ctr">
              <a:noAutofit/>
            </a:bodyPr>
            <a:lstStyle/>
            <a:p>
              <a:pPr algn="ctr">
                <a:defRPr>
                  <a:solidFill>
                    <a:srgbClr val="FFFFFF"/>
                  </a:solidFill>
                  <a:latin typeface="Calibri"/>
                  <a:ea typeface="Calibri"/>
                  <a:cs typeface="Calibri"/>
                  <a:sym typeface="Calibri"/>
                </a:defRPr>
              </a:pPr>
              <a:endParaRPr>
                <a:latin typeface="+mn-lt"/>
                <a:ea typeface="+mn-ea"/>
                <a:cs typeface="+mn-ea"/>
                <a:sym typeface="+mn-lt"/>
              </a:endParaRPr>
            </a:p>
          </p:txBody>
        </p:sp>
        <p:sp>
          <p:nvSpPr>
            <p:cNvPr id="150" name="文本框 35"/>
            <p:cNvSpPr txBox="1"/>
            <p:nvPr/>
          </p:nvSpPr>
          <p:spPr>
            <a:xfrm>
              <a:off x="71144" y="377070"/>
              <a:ext cx="1460796" cy="584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lgn="ctr">
                <a:defRPr sz="1600">
                  <a:solidFill>
                    <a:srgbClr val="FFFFFF"/>
                  </a:solidFill>
                  <a:latin typeface="微软雅黑"/>
                  <a:ea typeface="微软雅黑"/>
                  <a:cs typeface="微软雅黑"/>
                  <a:sym typeface="微软雅黑"/>
                </a:defRPr>
              </a:pPr>
              <a:r>
                <a:rPr>
                  <a:latin typeface="+mn-lt"/>
                  <a:ea typeface="+mn-ea"/>
                  <a:cs typeface="+mn-ea"/>
                  <a:sym typeface="+mn-lt"/>
                </a:rPr>
                <a:t>无服务器</a:t>
              </a:r>
            </a:p>
            <a:p>
              <a:pPr algn="ctr">
                <a:defRPr sz="1600">
                  <a:solidFill>
                    <a:srgbClr val="FFFFFF"/>
                  </a:solidFill>
                  <a:latin typeface="微软雅黑"/>
                  <a:ea typeface="微软雅黑"/>
                  <a:cs typeface="微软雅黑"/>
                  <a:sym typeface="微软雅黑"/>
                </a:defRPr>
              </a:pPr>
              <a:r>
                <a:rPr>
                  <a:latin typeface="+mn-lt"/>
                  <a:ea typeface="+mn-ea"/>
                  <a:cs typeface="+mn-ea"/>
                  <a:sym typeface="+mn-lt"/>
                </a:rPr>
                <a:t>函数计算</a:t>
              </a:r>
            </a:p>
          </p:txBody>
        </p:sp>
      </p:grpSp>
      <p:sp>
        <p:nvSpPr>
          <p:cNvPr id="152" name="文本框 36"/>
          <p:cNvSpPr txBox="1"/>
          <p:nvPr/>
        </p:nvSpPr>
        <p:spPr>
          <a:xfrm>
            <a:off x="10902853" y="6190302"/>
            <a:ext cx="57964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solidFill>
                  <a:srgbClr val="FF8837"/>
                </a:solidFill>
                <a:latin typeface="Calibri"/>
                <a:ea typeface="Calibri"/>
                <a:cs typeface="Calibri"/>
                <a:sym typeface="Calibri"/>
              </a:defRPr>
            </a:lvl1pPr>
          </a:lstStyle>
          <a:p>
            <a:r>
              <a:rPr>
                <a:latin typeface="+mn-lt"/>
                <a:ea typeface="+mn-ea"/>
                <a:cs typeface="+mn-ea"/>
                <a:sym typeface="+mn-lt"/>
              </a:rPr>
              <a:t>HOT</a:t>
            </a:r>
          </a:p>
        </p:txBody>
      </p:sp>
      <p:sp>
        <p:nvSpPr>
          <p:cNvPr id="153" name="矩形 35"/>
          <p:cNvSpPr txBox="1"/>
          <p:nvPr/>
        </p:nvSpPr>
        <p:spPr>
          <a:xfrm>
            <a:off x="5243798" y="5620045"/>
            <a:ext cx="2164179"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600">
                <a:solidFill>
                  <a:srgbClr val="F2F2F2"/>
                </a:solidFill>
                <a:latin typeface="微软雅黑"/>
                <a:ea typeface="微软雅黑"/>
                <a:cs typeface="微软雅黑"/>
                <a:sym typeface="微软雅黑"/>
              </a:defRPr>
            </a:pPr>
            <a:r>
              <a:rPr>
                <a:latin typeface="+mn-lt"/>
                <a:ea typeface="+mn-ea"/>
                <a:cs typeface="+mn-ea"/>
                <a:sym typeface="+mn-lt"/>
              </a:rPr>
              <a:t>负载均衡、</a:t>
            </a:r>
          </a:p>
          <a:p>
            <a:pPr algn="ctr">
              <a:defRPr sz="1600">
                <a:solidFill>
                  <a:srgbClr val="F2F2F2"/>
                </a:solidFill>
                <a:latin typeface="微软雅黑"/>
                <a:ea typeface="微软雅黑"/>
                <a:cs typeface="微软雅黑"/>
                <a:sym typeface="微软雅黑"/>
              </a:defRPr>
            </a:pPr>
            <a:r>
              <a:rPr>
                <a:latin typeface="+mn-lt"/>
                <a:ea typeface="+mn-ea"/>
                <a:cs typeface="+mn-ea"/>
                <a:sym typeface="+mn-lt"/>
              </a:rPr>
              <a:t>API网关</a:t>
            </a:r>
          </a:p>
        </p:txBody>
      </p:sp>
      <p:sp>
        <p:nvSpPr>
          <p:cNvPr id="154" name="矩形 33"/>
          <p:cNvSpPr txBox="1"/>
          <p:nvPr/>
        </p:nvSpPr>
        <p:spPr>
          <a:xfrm>
            <a:off x="2799506" y="5619834"/>
            <a:ext cx="2091227" cy="83099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600">
                <a:solidFill>
                  <a:srgbClr val="F2F2F2"/>
                </a:solidFill>
                <a:latin typeface="微软雅黑"/>
                <a:ea typeface="微软雅黑"/>
                <a:cs typeface="微软雅黑"/>
                <a:sym typeface="微软雅黑"/>
              </a:defRPr>
            </a:pPr>
            <a:r>
              <a:rPr>
                <a:latin typeface="+mn-lt"/>
                <a:ea typeface="+mn-ea"/>
                <a:cs typeface="+mn-ea"/>
                <a:sym typeface="+mn-lt"/>
              </a:rPr>
              <a:t>消息队列服务</a:t>
            </a:r>
          </a:p>
          <a:p>
            <a:pPr algn="ctr">
              <a:defRPr sz="1600">
                <a:solidFill>
                  <a:srgbClr val="F2F2F2"/>
                </a:solidFill>
                <a:latin typeface="微软雅黑"/>
                <a:ea typeface="微软雅黑"/>
                <a:cs typeface="微软雅黑"/>
                <a:sym typeface="微软雅黑"/>
              </a:defRPr>
            </a:pPr>
            <a:endParaRPr>
              <a:latin typeface="+mn-lt"/>
              <a:ea typeface="+mn-ea"/>
              <a:cs typeface="+mn-ea"/>
              <a:sym typeface="+mn-lt"/>
            </a:endParaRPr>
          </a:p>
          <a:p>
            <a:pPr algn="ctr">
              <a:defRPr sz="1600">
                <a:solidFill>
                  <a:srgbClr val="F2F2F2"/>
                </a:solidFill>
                <a:latin typeface="微软雅黑"/>
                <a:ea typeface="微软雅黑"/>
                <a:cs typeface="微软雅黑"/>
                <a:sym typeface="微软雅黑"/>
              </a:defRPr>
            </a:pPr>
            <a:r>
              <a:rPr>
                <a:latin typeface="+mn-lt"/>
                <a:ea typeface="+mn-ea"/>
                <a:cs typeface="+mn-ea"/>
                <a:sym typeface="+mn-lt"/>
              </a:rPr>
              <a:t>ESB消息总线</a:t>
            </a:r>
          </a:p>
        </p:txBody>
      </p:sp>
      <p:sp>
        <p:nvSpPr>
          <p:cNvPr id="155" name="矩形 34"/>
          <p:cNvSpPr txBox="1"/>
          <p:nvPr/>
        </p:nvSpPr>
        <p:spPr>
          <a:xfrm>
            <a:off x="437727" y="5620045"/>
            <a:ext cx="2039095" cy="3385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600">
                <a:solidFill>
                  <a:srgbClr val="F2F2F2"/>
                </a:solidFill>
                <a:latin typeface="微软雅黑"/>
                <a:ea typeface="微软雅黑"/>
                <a:cs typeface="微软雅黑"/>
                <a:sym typeface="微软雅黑"/>
              </a:defRPr>
            </a:lvl1pPr>
          </a:lstStyle>
          <a:p>
            <a:r>
              <a:rPr>
                <a:latin typeface="+mn-lt"/>
                <a:ea typeface="+mn-ea"/>
                <a:cs typeface="+mn-ea"/>
                <a:sym typeface="+mn-lt"/>
              </a:rPr>
              <a:t>服务治理解决方案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46" name="文本框 7"/>
          <p:cNvSpPr txBox="1"/>
          <p:nvPr/>
        </p:nvSpPr>
        <p:spPr>
          <a:xfrm>
            <a:off x="3272452" y="2900109"/>
            <a:ext cx="10451140"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华文仿宋"/>
                <a:ea typeface="华文仿宋"/>
                <a:cs typeface="华文仿宋"/>
                <a:sym typeface="华文仿宋"/>
              </a:defRPr>
            </a:lvl1pPr>
          </a:lstStyle>
          <a:p>
            <a:r>
              <a:rPr>
                <a:latin typeface="+mn-lt"/>
                <a:ea typeface="+mn-ea"/>
                <a:cs typeface="+mn-ea"/>
                <a:sym typeface="+mn-lt"/>
              </a:rPr>
              <a:t>二、TSF产品使用说明</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749"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750"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53"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TSF产品使用说明</a:t>
            </a:r>
          </a:p>
        </p:txBody>
      </p:sp>
      <p:sp>
        <p:nvSpPr>
          <p:cNvPr id="754" name="矩形 11"/>
          <p:cNvSpPr txBox="1"/>
          <p:nvPr/>
        </p:nvSpPr>
        <p:spPr>
          <a:xfrm>
            <a:off x="1857063" y="1785228"/>
            <a:ext cx="11297286" cy="364714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defTabSz="1557827">
              <a:lnSpc>
                <a:spcPct val="150000"/>
              </a:lnSpc>
              <a:defRPr sz="1400">
                <a:latin typeface="华文仿宋"/>
                <a:ea typeface="华文仿宋"/>
                <a:cs typeface="华文仿宋"/>
                <a:sym typeface="华文仿宋"/>
              </a:defRPr>
            </a:pPr>
            <a:r>
              <a:rPr>
                <a:latin typeface="+mn-lt"/>
                <a:ea typeface="+mn-ea"/>
                <a:cs typeface="+mn-ea"/>
                <a:sym typeface="+mn-lt"/>
              </a:rPr>
              <a:t>产品使用文档主要有以下部分：</a:t>
            </a:r>
          </a:p>
          <a:p>
            <a:pPr defTabSz="1557827">
              <a:lnSpc>
                <a:spcPct val="150000"/>
              </a:lnSpc>
              <a:defRPr sz="1400">
                <a:latin typeface="华文仿宋"/>
                <a:ea typeface="华文仿宋"/>
                <a:cs typeface="华文仿宋"/>
                <a:sym typeface="华文仿宋"/>
              </a:defRPr>
            </a:pPr>
            <a:endParaRPr>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a:latin typeface="+mn-lt"/>
                <a:ea typeface="+mn-ea"/>
                <a:cs typeface="+mn-ea"/>
                <a:sym typeface="+mn-lt"/>
              </a:rPr>
              <a:t>1、TSF使用概述</a:t>
            </a:r>
          </a:p>
          <a:p>
            <a:pPr defTabSz="1557827">
              <a:lnSpc>
                <a:spcPct val="150000"/>
              </a:lnSpc>
              <a:defRPr sz="1400">
                <a:latin typeface="华文仿宋"/>
                <a:ea typeface="华文仿宋"/>
                <a:cs typeface="华文仿宋"/>
                <a:sym typeface="华文仿宋"/>
              </a:defRPr>
            </a:pPr>
            <a:endParaRPr>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a:latin typeface="+mn-lt"/>
                <a:ea typeface="+mn-ea"/>
                <a:cs typeface="+mn-ea"/>
                <a:sym typeface="+mn-lt"/>
              </a:rPr>
              <a:t>2、JAVA、Spring Boot 容器部署，环境依赖说明</a:t>
            </a:r>
          </a:p>
          <a:p>
            <a:pPr defTabSz="1557827">
              <a:lnSpc>
                <a:spcPct val="150000"/>
              </a:lnSpc>
              <a:defRPr sz="1400">
                <a:latin typeface="华文仿宋"/>
                <a:ea typeface="华文仿宋"/>
                <a:cs typeface="华文仿宋"/>
                <a:sym typeface="华文仿宋"/>
              </a:defRPr>
            </a:pPr>
            <a:endParaRPr>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a:latin typeface="+mn-lt"/>
                <a:ea typeface="+mn-ea"/>
                <a:cs typeface="+mn-ea"/>
                <a:sym typeface="+mn-lt"/>
              </a:rPr>
              <a:t>3、应用发布、服务生命周期说明</a:t>
            </a:r>
          </a:p>
          <a:p>
            <a:pPr defTabSz="1557827">
              <a:lnSpc>
                <a:spcPct val="150000"/>
              </a:lnSpc>
              <a:defRPr sz="1400">
                <a:latin typeface="华文仿宋"/>
                <a:ea typeface="华文仿宋"/>
                <a:cs typeface="华文仿宋"/>
                <a:sym typeface="华文仿宋"/>
              </a:defRPr>
            </a:pPr>
            <a:endParaRPr>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a:latin typeface="+mn-lt"/>
                <a:ea typeface="+mn-ea"/>
                <a:cs typeface="+mn-ea"/>
                <a:sym typeface="+mn-lt"/>
              </a:rPr>
              <a:t>4、TSF服务注册、发现，调用的使用说明</a:t>
            </a:r>
          </a:p>
          <a:p>
            <a:pPr defTabSz="1557827">
              <a:lnSpc>
                <a:spcPct val="150000"/>
              </a:lnSpc>
              <a:defRPr sz="1400">
                <a:latin typeface="华文仿宋"/>
                <a:ea typeface="华文仿宋"/>
                <a:cs typeface="华文仿宋"/>
                <a:sym typeface="华文仿宋"/>
              </a:defRPr>
            </a:pPr>
            <a:endParaRPr>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a:latin typeface="+mn-lt"/>
                <a:ea typeface="+mn-ea"/>
                <a:cs typeface="+mn-ea"/>
                <a:sym typeface="+mn-lt"/>
              </a:rPr>
              <a:t>5、服务调用负载均衡说明</a:t>
            </a:r>
          </a:p>
        </p:txBody>
      </p:sp>
      <p:sp>
        <p:nvSpPr>
          <p:cNvPr id="755" name="矩形 1"/>
          <p:cNvSpPr txBox="1"/>
          <p:nvPr/>
        </p:nvSpPr>
        <p:spPr>
          <a:xfrm>
            <a:off x="7058349" y="2075209"/>
            <a:ext cx="6096002" cy="397031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dirty="0">
                <a:latin typeface="+mn-lt"/>
                <a:ea typeface="+mn-ea"/>
                <a:cs typeface="+mn-ea"/>
                <a:sym typeface="+mn-lt"/>
              </a:rPr>
              <a:t>6、熔断器说明</a:t>
            </a:r>
          </a:p>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dirty="0">
                <a:latin typeface="+mn-lt"/>
                <a:ea typeface="+mn-ea"/>
                <a:cs typeface="+mn-ea"/>
                <a:sym typeface="+mn-lt"/>
              </a:rPr>
              <a:t>7、TSF全局配置管理介绍</a:t>
            </a:r>
          </a:p>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dirty="0">
                <a:latin typeface="+mn-lt"/>
                <a:ea typeface="+mn-ea"/>
                <a:cs typeface="+mn-ea"/>
                <a:sym typeface="+mn-lt"/>
              </a:rPr>
              <a:t>8、监控能力说明</a:t>
            </a:r>
          </a:p>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dirty="0">
                <a:latin typeface="+mn-lt"/>
                <a:ea typeface="+mn-ea"/>
                <a:cs typeface="+mn-ea"/>
                <a:sym typeface="+mn-lt"/>
              </a:rPr>
              <a:t>9、产品计费，定价说明</a:t>
            </a:r>
          </a:p>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dirty="0" smtClean="0">
                <a:latin typeface="+mn-lt"/>
                <a:ea typeface="+mn-ea"/>
                <a:cs typeface="+mn-ea"/>
                <a:sym typeface="+mn-lt"/>
              </a:rPr>
              <a:t>10、</a:t>
            </a:r>
            <a:r>
              <a:rPr lang="zh-CN" altLang="en-US" dirty="0" smtClean="0">
                <a:latin typeface="+mn-lt"/>
                <a:ea typeface="+mn-ea"/>
                <a:cs typeface="+mn-ea"/>
                <a:sym typeface="+mn-lt"/>
              </a:rPr>
              <a:t>存量系统</a:t>
            </a:r>
            <a:r>
              <a:rPr dirty="0" smtClean="0">
                <a:latin typeface="+mn-lt"/>
                <a:ea typeface="+mn-ea"/>
                <a:cs typeface="+mn-ea"/>
                <a:sym typeface="+mn-lt"/>
              </a:rPr>
              <a:t>迁移到</a:t>
            </a:r>
            <a:r>
              <a:rPr dirty="0">
                <a:latin typeface="+mn-lt"/>
                <a:ea typeface="+mn-ea"/>
                <a:cs typeface="+mn-ea"/>
                <a:sym typeface="+mn-lt"/>
              </a:rPr>
              <a:t>TSF说明</a:t>
            </a:r>
          </a:p>
          <a:p>
            <a:pPr defTabSz="1557827">
              <a:lnSpc>
                <a:spcPct val="150000"/>
              </a:lnSpc>
              <a:defRPr sz="1400">
                <a:latin typeface="华文仿宋"/>
                <a:ea typeface="华文仿宋"/>
                <a:cs typeface="华文仿宋"/>
                <a:sym typeface="华文仿宋"/>
              </a:defRPr>
            </a:pPr>
            <a:endParaRPr dirty="0">
              <a:latin typeface="+mn-lt"/>
              <a:ea typeface="+mn-ea"/>
              <a:cs typeface="+mn-ea"/>
              <a:sym typeface="+mn-lt"/>
            </a:endParaRPr>
          </a:p>
          <a:p>
            <a:pPr defTabSz="1557827">
              <a:lnSpc>
                <a:spcPct val="150000"/>
              </a:lnSpc>
              <a:defRPr sz="1400">
                <a:latin typeface="华文仿宋"/>
                <a:ea typeface="华文仿宋"/>
                <a:cs typeface="华文仿宋"/>
                <a:sym typeface="华文仿宋"/>
              </a:defRPr>
            </a:pPr>
            <a:r>
              <a:rPr lang="en-US" altLang="zh-CN" dirty="0" smtClean="0">
                <a:latin typeface="+mn-lt"/>
                <a:ea typeface="+mn-ea"/>
                <a:cs typeface="+mn-ea"/>
                <a:sym typeface="+mn-lt"/>
              </a:rPr>
              <a:t>11</a:t>
            </a:r>
            <a:r>
              <a:rPr lang="zh-CN" altLang="en-US" dirty="0" smtClean="0">
                <a:latin typeface="+mn-lt"/>
                <a:ea typeface="+mn-ea"/>
                <a:cs typeface="+mn-ea"/>
                <a:sym typeface="+mn-lt"/>
              </a:rPr>
              <a:t>、分布式事务能力说明</a:t>
            </a:r>
            <a:endParaRPr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758"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75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62"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TSF产品使用概述</a:t>
            </a:r>
          </a:p>
        </p:txBody>
      </p:sp>
      <p:grpSp>
        <p:nvGrpSpPr>
          <p:cNvPr id="802" name="组合 171"/>
          <p:cNvGrpSpPr/>
          <p:nvPr/>
        </p:nvGrpSpPr>
        <p:grpSpPr>
          <a:xfrm>
            <a:off x="1872226" y="1522188"/>
            <a:ext cx="8417068" cy="2165565"/>
            <a:chOff x="-3" y="-4"/>
            <a:chExt cx="8417066" cy="2165564"/>
          </a:xfrm>
        </p:grpSpPr>
        <p:grpSp>
          <p:nvGrpSpPr>
            <p:cNvPr id="765" name="矩形 10"/>
            <p:cNvGrpSpPr/>
            <p:nvPr/>
          </p:nvGrpSpPr>
          <p:grpSpPr>
            <a:xfrm>
              <a:off x="915828" y="1589491"/>
              <a:ext cx="1348488" cy="576069"/>
              <a:chOff x="-2" y="-2"/>
              <a:chExt cx="1348487" cy="576068"/>
            </a:xfrm>
          </p:grpSpPr>
          <p:sp>
            <p:nvSpPr>
              <p:cNvPr id="763" name="矩形"/>
              <p:cNvSpPr/>
              <p:nvPr/>
            </p:nvSpPr>
            <p:spPr>
              <a:xfrm>
                <a:off x="-2" y="-2"/>
                <a:ext cx="1348487" cy="576068"/>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64" name="服务调用者"/>
              <p:cNvSpPr txBox="1"/>
              <p:nvPr/>
            </p:nvSpPr>
            <p:spPr>
              <a:xfrm>
                <a:off x="-2" y="74042"/>
                <a:ext cx="1348487" cy="427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600">
                    <a:latin typeface="+mn-lt"/>
                    <a:ea typeface="+mn-ea"/>
                    <a:cs typeface="+mn-cs"/>
                    <a:sym typeface="Helvetica"/>
                  </a:defRPr>
                </a:lvl1pPr>
              </a:lstStyle>
              <a:p>
                <a:r>
                  <a:rPr>
                    <a:cs typeface="+mn-ea"/>
                    <a:sym typeface="+mn-lt"/>
                  </a:rPr>
                  <a:t>服务调用者</a:t>
                </a:r>
              </a:p>
            </p:txBody>
          </p:sp>
        </p:grpSp>
        <p:grpSp>
          <p:nvGrpSpPr>
            <p:cNvPr id="768" name="矩形 12"/>
            <p:cNvGrpSpPr/>
            <p:nvPr/>
          </p:nvGrpSpPr>
          <p:grpSpPr>
            <a:xfrm>
              <a:off x="6152743" y="1589491"/>
              <a:ext cx="1348488" cy="576069"/>
              <a:chOff x="-2" y="-2"/>
              <a:chExt cx="1348487" cy="576068"/>
            </a:xfrm>
          </p:grpSpPr>
          <p:sp>
            <p:nvSpPr>
              <p:cNvPr id="766" name="矩形"/>
              <p:cNvSpPr/>
              <p:nvPr/>
            </p:nvSpPr>
            <p:spPr>
              <a:xfrm>
                <a:off x="-2" y="-2"/>
                <a:ext cx="1348487" cy="576068"/>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67" name="服务提供者"/>
              <p:cNvSpPr txBox="1"/>
              <p:nvPr/>
            </p:nvSpPr>
            <p:spPr>
              <a:xfrm>
                <a:off x="-2" y="74042"/>
                <a:ext cx="1348487" cy="427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600">
                    <a:latin typeface="+mn-lt"/>
                    <a:ea typeface="+mn-ea"/>
                    <a:cs typeface="+mn-cs"/>
                    <a:sym typeface="Helvetica"/>
                  </a:defRPr>
                </a:lvl1pPr>
              </a:lstStyle>
              <a:p>
                <a:r>
                  <a:rPr>
                    <a:cs typeface="+mn-ea"/>
                    <a:sym typeface="+mn-lt"/>
                  </a:rPr>
                  <a:t>服务提供者</a:t>
                </a:r>
              </a:p>
            </p:txBody>
          </p:sp>
        </p:grpSp>
        <p:sp>
          <p:nvSpPr>
            <p:cNvPr id="769" name="直接箭头连接符 106"/>
            <p:cNvSpPr/>
            <p:nvPr/>
          </p:nvSpPr>
          <p:spPr>
            <a:xfrm>
              <a:off x="2264313" y="1877526"/>
              <a:ext cx="3888434" cy="1"/>
            </a:xfrm>
            <a:prstGeom prst="line">
              <a:avLst/>
            </a:prstGeom>
            <a:noFill/>
            <a:ln w="25400" cap="flat">
              <a:solidFill>
                <a:srgbClr val="000000"/>
              </a:solidFill>
              <a:prstDash val="solid"/>
              <a:round/>
              <a:headEnd type="triangle" w="med" len="me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nvGrpSpPr>
            <p:cNvPr id="788" name="组合 118"/>
            <p:cNvGrpSpPr/>
            <p:nvPr/>
          </p:nvGrpSpPr>
          <p:grpSpPr>
            <a:xfrm>
              <a:off x="-3" y="-4"/>
              <a:ext cx="8417066" cy="776935"/>
              <a:chOff x="-2" y="-3"/>
              <a:chExt cx="8417065" cy="776933"/>
            </a:xfrm>
          </p:grpSpPr>
          <p:grpSp>
            <p:nvGrpSpPr>
              <p:cNvPr id="772" name="矩形 28"/>
              <p:cNvGrpSpPr/>
              <p:nvPr/>
            </p:nvGrpSpPr>
            <p:grpSpPr>
              <a:xfrm>
                <a:off x="-2" y="-3"/>
                <a:ext cx="1243786" cy="776933"/>
                <a:chOff x="-1" y="-2"/>
                <a:chExt cx="1243785" cy="776931"/>
              </a:xfrm>
            </p:grpSpPr>
            <p:sp>
              <p:nvSpPr>
                <p:cNvPr id="770"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771" name="生命周期…"/>
                <p:cNvSpPr txBox="1"/>
                <p:nvPr/>
              </p:nvSpPr>
              <p:spPr>
                <a:xfrm>
                  <a:off x="-1" y="51365"/>
                  <a:ext cx="1243785" cy="674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p>
                  <a:pPr algn="ctr">
                    <a:defRPr sz="1600">
                      <a:latin typeface="+mn-lt"/>
                      <a:ea typeface="+mn-ea"/>
                      <a:cs typeface="+mn-cs"/>
                      <a:sym typeface="Helvetica"/>
                    </a:defRPr>
                  </a:pPr>
                  <a:r>
                    <a:rPr>
                      <a:latin typeface="+mn-lt"/>
                      <a:ea typeface="+mn-ea"/>
                      <a:cs typeface="+mn-ea"/>
                      <a:sym typeface="+mn-lt"/>
                    </a:rPr>
                    <a:t>生命周期</a:t>
                  </a:r>
                </a:p>
                <a:p>
                  <a:pPr algn="ctr">
                    <a:defRPr sz="1600">
                      <a:latin typeface="+mn-lt"/>
                      <a:ea typeface="+mn-ea"/>
                      <a:cs typeface="+mn-cs"/>
                      <a:sym typeface="Helvetica"/>
                    </a:defRPr>
                  </a:pPr>
                  <a:r>
                    <a:rPr>
                      <a:latin typeface="+mn-lt"/>
                      <a:ea typeface="+mn-ea"/>
                      <a:cs typeface="+mn-ea"/>
                      <a:sym typeface="+mn-lt"/>
                    </a:rPr>
                    <a:t>管理</a:t>
                  </a:r>
                </a:p>
              </p:txBody>
            </p:sp>
          </p:grpSp>
          <p:grpSp>
            <p:nvGrpSpPr>
              <p:cNvPr id="775" name="矩形 29"/>
              <p:cNvGrpSpPr/>
              <p:nvPr/>
            </p:nvGrpSpPr>
            <p:grpSpPr>
              <a:xfrm>
                <a:off x="1434653" y="-3"/>
                <a:ext cx="1243786" cy="776933"/>
                <a:chOff x="-1" y="-2"/>
                <a:chExt cx="1243785" cy="776931"/>
              </a:xfrm>
            </p:grpSpPr>
            <p:sp>
              <p:nvSpPr>
                <p:cNvPr id="773"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74" name="部署管理…"/>
                <p:cNvSpPr txBox="1"/>
                <p:nvPr/>
              </p:nvSpPr>
              <p:spPr>
                <a:xfrm>
                  <a:off x="-1" y="51365"/>
                  <a:ext cx="1243785" cy="674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p>
                  <a:pPr algn="ctr">
                    <a:defRPr sz="1600">
                      <a:latin typeface="+mn-lt"/>
                      <a:ea typeface="+mn-ea"/>
                      <a:cs typeface="+mn-cs"/>
                      <a:sym typeface="Helvetica"/>
                    </a:defRPr>
                  </a:pPr>
                  <a:r>
                    <a:rPr>
                      <a:latin typeface="+mn-lt"/>
                      <a:ea typeface="+mn-ea"/>
                      <a:cs typeface="+mn-ea"/>
                      <a:sym typeface="+mn-lt"/>
                    </a:rPr>
                    <a:t>部署管理</a:t>
                  </a:r>
                </a:p>
                <a:p>
                  <a:pPr algn="ctr">
                    <a:defRPr sz="1600">
                      <a:latin typeface="+mn-lt"/>
                      <a:ea typeface="+mn-ea"/>
                      <a:cs typeface="+mn-cs"/>
                      <a:sym typeface="Helvetica"/>
                    </a:defRPr>
                  </a:pPr>
                  <a:r>
                    <a:rPr>
                      <a:latin typeface="+mn-lt"/>
                      <a:ea typeface="+mn-ea"/>
                      <a:cs typeface="+mn-ea"/>
                      <a:sym typeface="+mn-lt"/>
                    </a:rPr>
                    <a:t>中心</a:t>
                  </a:r>
                </a:p>
              </p:txBody>
            </p:sp>
          </p:grpSp>
          <p:grpSp>
            <p:nvGrpSpPr>
              <p:cNvPr id="778" name="矩形 30"/>
              <p:cNvGrpSpPr/>
              <p:nvPr/>
            </p:nvGrpSpPr>
            <p:grpSpPr>
              <a:xfrm>
                <a:off x="2869309" y="-3"/>
                <a:ext cx="1243786" cy="776933"/>
                <a:chOff x="-1" y="-2"/>
                <a:chExt cx="1243785" cy="776931"/>
              </a:xfrm>
            </p:grpSpPr>
            <p:sp>
              <p:nvSpPr>
                <p:cNvPr id="776"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77" name="….."/>
                <p:cNvSpPr txBox="1"/>
                <p:nvPr/>
              </p:nvSpPr>
              <p:spPr>
                <a:xfrm>
                  <a:off x="-1" y="174474"/>
                  <a:ext cx="1243785" cy="4279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600">
                      <a:latin typeface="Arial"/>
                      <a:ea typeface="Arial"/>
                      <a:cs typeface="Arial"/>
                      <a:sym typeface="Arial"/>
                    </a:defRPr>
                  </a:lvl1pPr>
                </a:lstStyle>
                <a:p>
                  <a:r>
                    <a:rPr>
                      <a:latin typeface="+mn-lt"/>
                      <a:ea typeface="+mn-ea"/>
                      <a:cs typeface="+mn-ea"/>
                      <a:sym typeface="+mn-lt"/>
                    </a:rPr>
                    <a:t>…..</a:t>
                  </a:r>
                </a:p>
              </p:txBody>
            </p:sp>
          </p:grpSp>
          <p:grpSp>
            <p:nvGrpSpPr>
              <p:cNvPr id="781" name="矩形 33"/>
              <p:cNvGrpSpPr/>
              <p:nvPr/>
            </p:nvGrpSpPr>
            <p:grpSpPr>
              <a:xfrm>
                <a:off x="4303965" y="-3"/>
                <a:ext cx="1243786" cy="776933"/>
                <a:chOff x="-1" y="-2"/>
                <a:chExt cx="1243785" cy="776931"/>
              </a:xfrm>
            </p:grpSpPr>
            <p:sp>
              <p:nvSpPr>
                <p:cNvPr id="779"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80" name="自动调度…"/>
                <p:cNvSpPr txBox="1"/>
                <p:nvPr/>
              </p:nvSpPr>
              <p:spPr>
                <a:xfrm>
                  <a:off x="-1" y="51365"/>
                  <a:ext cx="1243785" cy="674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p>
                  <a:pPr algn="ctr">
                    <a:defRPr sz="1600">
                      <a:latin typeface="+mn-lt"/>
                      <a:ea typeface="+mn-ea"/>
                      <a:cs typeface="+mn-cs"/>
                      <a:sym typeface="Helvetica"/>
                    </a:defRPr>
                  </a:pPr>
                  <a:r>
                    <a:rPr>
                      <a:latin typeface="+mn-lt"/>
                      <a:ea typeface="+mn-ea"/>
                      <a:cs typeface="+mn-ea"/>
                      <a:sym typeface="+mn-lt"/>
                    </a:rPr>
                    <a:t>自动调度</a:t>
                  </a:r>
                </a:p>
                <a:p>
                  <a:pPr algn="ctr">
                    <a:defRPr sz="1600">
                      <a:latin typeface="+mn-lt"/>
                      <a:ea typeface="+mn-ea"/>
                      <a:cs typeface="+mn-cs"/>
                      <a:sym typeface="Helvetica"/>
                    </a:defRPr>
                  </a:pPr>
                  <a:r>
                    <a:rPr>
                      <a:latin typeface="+mn-lt"/>
                      <a:ea typeface="+mn-ea"/>
                      <a:cs typeface="+mn-ea"/>
                      <a:sym typeface="+mn-lt"/>
                    </a:rPr>
                    <a:t>中心</a:t>
                  </a:r>
                </a:p>
              </p:txBody>
            </p:sp>
          </p:grpSp>
          <p:grpSp>
            <p:nvGrpSpPr>
              <p:cNvPr id="784" name="矩形 34"/>
              <p:cNvGrpSpPr/>
              <p:nvPr/>
            </p:nvGrpSpPr>
            <p:grpSpPr>
              <a:xfrm>
                <a:off x="5738621" y="-3"/>
                <a:ext cx="1243786" cy="776933"/>
                <a:chOff x="-1" y="-2"/>
                <a:chExt cx="1243785" cy="776931"/>
              </a:xfrm>
            </p:grpSpPr>
            <p:sp>
              <p:nvSpPr>
                <p:cNvPr id="782"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783" name="服务注册…"/>
                <p:cNvSpPr txBox="1"/>
                <p:nvPr/>
              </p:nvSpPr>
              <p:spPr>
                <a:xfrm>
                  <a:off x="-1" y="51365"/>
                  <a:ext cx="1243785" cy="674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p>
                  <a:pPr algn="ctr">
                    <a:defRPr sz="1600">
                      <a:latin typeface="+mn-lt"/>
                      <a:ea typeface="+mn-ea"/>
                      <a:cs typeface="+mn-cs"/>
                      <a:sym typeface="Helvetica"/>
                    </a:defRPr>
                  </a:pPr>
                  <a:r>
                    <a:rPr>
                      <a:latin typeface="+mn-lt"/>
                      <a:ea typeface="+mn-ea"/>
                      <a:cs typeface="+mn-ea"/>
                      <a:sym typeface="+mn-lt"/>
                    </a:rPr>
                    <a:t>服务注册</a:t>
                  </a:r>
                </a:p>
                <a:p>
                  <a:pPr algn="ctr">
                    <a:defRPr sz="1600">
                      <a:latin typeface="+mn-lt"/>
                      <a:ea typeface="+mn-ea"/>
                      <a:cs typeface="+mn-cs"/>
                      <a:sym typeface="Helvetica"/>
                    </a:defRPr>
                  </a:pPr>
                  <a:r>
                    <a:rPr>
                      <a:latin typeface="+mn-lt"/>
                      <a:ea typeface="+mn-ea"/>
                      <a:cs typeface="+mn-ea"/>
                      <a:sym typeface="+mn-lt"/>
                    </a:rPr>
                    <a:t>中心</a:t>
                  </a:r>
                </a:p>
              </p:txBody>
            </p:sp>
          </p:grpSp>
          <p:grpSp>
            <p:nvGrpSpPr>
              <p:cNvPr id="787" name="矩形 35"/>
              <p:cNvGrpSpPr/>
              <p:nvPr/>
            </p:nvGrpSpPr>
            <p:grpSpPr>
              <a:xfrm>
                <a:off x="7173277" y="-3"/>
                <a:ext cx="1243786" cy="776933"/>
                <a:chOff x="-1" y="-2"/>
                <a:chExt cx="1243785" cy="776931"/>
              </a:xfrm>
            </p:grpSpPr>
            <p:sp>
              <p:nvSpPr>
                <p:cNvPr id="785" name="矩形"/>
                <p:cNvSpPr/>
                <p:nvPr/>
              </p:nvSpPr>
              <p:spPr>
                <a:xfrm>
                  <a:off x="-1" y="-2"/>
                  <a:ext cx="1243785" cy="776931"/>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786" name="调用跟踪…"/>
                <p:cNvSpPr txBox="1"/>
                <p:nvPr/>
              </p:nvSpPr>
              <p:spPr>
                <a:xfrm>
                  <a:off x="-1" y="51365"/>
                  <a:ext cx="1243785" cy="6741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p>
                  <a:pPr algn="ctr">
                    <a:defRPr sz="1600">
                      <a:latin typeface="+mn-lt"/>
                      <a:ea typeface="+mn-ea"/>
                      <a:cs typeface="+mn-cs"/>
                      <a:sym typeface="Helvetica"/>
                    </a:defRPr>
                  </a:pPr>
                  <a:r>
                    <a:rPr>
                      <a:latin typeface="+mn-lt"/>
                      <a:ea typeface="+mn-ea"/>
                      <a:cs typeface="+mn-ea"/>
                      <a:sym typeface="+mn-lt"/>
                    </a:rPr>
                    <a:t>调用跟踪</a:t>
                  </a:r>
                </a:p>
                <a:p>
                  <a:pPr algn="ctr">
                    <a:defRPr sz="1600">
                      <a:latin typeface="+mn-lt"/>
                      <a:ea typeface="+mn-ea"/>
                      <a:cs typeface="+mn-cs"/>
                      <a:sym typeface="Helvetica"/>
                    </a:defRPr>
                  </a:pPr>
                  <a:r>
                    <a:rPr>
                      <a:latin typeface="+mn-lt"/>
                      <a:ea typeface="+mn-ea"/>
                      <a:cs typeface="+mn-ea"/>
                      <a:sym typeface="+mn-lt"/>
                    </a:rPr>
                    <a:t>中心</a:t>
                  </a:r>
                </a:p>
              </p:txBody>
            </p:sp>
          </p:grpSp>
        </p:grpSp>
        <p:sp>
          <p:nvSpPr>
            <p:cNvPr id="789" name="直接箭头连接符 130"/>
            <p:cNvSpPr/>
            <p:nvPr/>
          </p:nvSpPr>
          <p:spPr>
            <a:xfrm>
              <a:off x="621890" y="776926"/>
              <a:ext cx="1106706"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0" name="直接箭头连接符 133"/>
            <p:cNvSpPr/>
            <p:nvPr/>
          </p:nvSpPr>
          <p:spPr>
            <a:xfrm flipH="1">
              <a:off x="1728595" y="776926"/>
              <a:ext cx="327954"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1" name="直接箭头连接符 136"/>
            <p:cNvSpPr/>
            <p:nvPr/>
          </p:nvSpPr>
          <p:spPr>
            <a:xfrm flipH="1">
              <a:off x="1728594" y="776926"/>
              <a:ext cx="1762609"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2" name="直接箭头连接符 139"/>
            <p:cNvSpPr/>
            <p:nvPr/>
          </p:nvSpPr>
          <p:spPr>
            <a:xfrm flipH="1">
              <a:off x="1728595" y="776926"/>
              <a:ext cx="3197266"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3" name="直接箭头连接符 142"/>
            <p:cNvSpPr/>
            <p:nvPr/>
          </p:nvSpPr>
          <p:spPr>
            <a:xfrm flipH="1">
              <a:off x="1728595" y="776926"/>
              <a:ext cx="4631921"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4" name="直接箭头连接符 145"/>
            <p:cNvSpPr/>
            <p:nvPr/>
          </p:nvSpPr>
          <p:spPr>
            <a:xfrm flipH="1">
              <a:off x="1728595" y="776926"/>
              <a:ext cx="6066576"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5" name="直接箭头连接符 148"/>
            <p:cNvSpPr/>
            <p:nvPr/>
          </p:nvSpPr>
          <p:spPr>
            <a:xfrm>
              <a:off x="621891" y="776925"/>
              <a:ext cx="6066574" cy="812570"/>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6" name="直接箭头连接符 154"/>
            <p:cNvSpPr/>
            <p:nvPr/>
          </p:nvSpPr>
          <p:spPr>
            <a:xfrm>
              <a:off x="2056546" y="776926"/>
              <a:ext cx="4631920"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7" name="直接箭头连接符 157"/>
            <p:cNvSpPr/>
            <p:nvPr/>
          </p:nvSpPr>
          <p:spPr>
            <a:xfrm>
              <a:off x="3491202" y="776926"/>
              <a:ext cx="3197263"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8" name="直接箭头连接符 160"/>
            <p:cNvSpPr/>
            <p:nvPr/>
          </p:nvSpPr>
          <p:spPr>
            <a:xfrm>
              <a:off x="4925858" y="776926"/>
              <a:ext cx="1762608"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799" name="直接箭头连接符 163"/>
            <p:cNvSpPr/>
            <p:nvPr/>
          </p:nvSpPr>
          <p:spPr>
            <a:xfrm>
              <a:off x="6360514" y="776926"/>
              <a:ext cx="327952"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800" name="直接箭头连接符 166"/>
            <p:cNvSpPr/>
            <p:nvPr/>
          </p:nvSpPr>
          <p:spPr>
            <a:xfrm flipH="1">
              <a:off x="6688464" y="776926"/>
              <a:ext cx="1106708" cy="812569"/>
            </a:xfrm>
            <a:prstGeom prst="line">
              <a:avLst/>
            </a:prstGeom>
            <a:noFill/>
            <a:ln w="12700" cap="flat">
              <a:solidFill>
                <a:srgbClr val="000000"/>
              </a:solidFill>
              <a:prstDash val="solid"/>
              <a:round/>
            </a:ln>
            <a:effectLst/>
          </p:spPr>
          <p:txBody>
            <a:bodyPr wrap="square" lIns="45718" tIns="45718" rIns="45718" bIns="45718" numCol="1" anchor="t">
              <a:noAutofit/>
            </a:bodyPr>
            <a:lstStyle/>
            <a:p>
              <a:endParaRPr>
                <a:latin typeface="+mn-lt"/>
                <a:ea typeface="+mn-ea"/>
                <a:cs typeface="+mn-ea"/>
                <a:sym typeface="+mn-lt"/>
              </a:endParaRPr>
            </a:p>
          </p:txBody>
        </p:sp>
        <p:sp>
          <p:nvSpPr>
            <p:cNvPr id="801" name="Text Box 3"/>
            <p:cNvSpPr txBox="1"/>
            <p:nvPr/>
          </p:nvSpPr>
          <p:spPr>
            <a:xfrm>
              <a:off x="3421546" y="1415684"/>
              <a:ext cx="1642424" cy="4565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ct val="150000"/>
                </a:lnSpc>
                <a:defRPr>
                  <a:latin typeface="华文仿宋"/>
                  <a:ea typeface="华文仿宋"/>
                  <a:cs typeface="华文仿宋"/>
                  <a:sym typeface="华文仿宋"/>
                </a:defRPr>
              </a:lvl1pPr>
            </a:lstStyle>
            <a:p>
              <a:r>
                <a:rPr>
                  <a:latin typeface="+mn-lt"/>
                  <a:ea typeface="+mn-ea"/>
                  <a:cs typeface="+mn-ea"/>
                  <a:sym typeface="+mn-lt"/>
                </a:rPr>
                <a:t>rpc / restful</a:t>
              </a:r>
            </a:p>
          </p:txBody>
        </p:sp>
      </p:grpSp>
      <p:sp>
        <p:nvSpPr>
          <p:cNvPr id="803" name="矩形 1"/>
          <p:cNvSpPr txBox="1"/>
          <p:nvPr/>
        </p:nvSpPr>
        <p:spPr>
          <a:xfrm>
            <a:off x="1125028" y="4547675"/>
            <a:ext cx="10469882" cy="181587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r>
              <a:rPr>
                <a:latin typeface="+mn-lt"/>
                <a:ea typeface="+mn-ea"/>
                <a:cs typeface="+mn-ea"/>
                <a:sym typeface="+mn-lt"/>
              </a:rPr>
              <a:t>步骤1：创建TSF实例：购买具体的TSF实例，分为基础版、高级版，支持扩容</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步骤2：常见的1个TSF实例下，会有多个业务模块，具体的模块下有多个服务，每个服务对应多个服务器。层级关系是：TSF实例–》模块—》服务—》具体某台服务器/docker</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步骤3：应用服务器锁定：服务部署的第一步是先将云服务器，或IDC的物理服务器，Docker资源，加入某个服务集群里，作为待服务部署的服务器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0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0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10"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TSF产品使用概述</a:t>
            </a:r>
          </a:p>
        </p:txBody>
      </p:sp>
      <p:sp>
        <p:nvSpPr>
          <p:cNvPr id="811" name="矩形 11"/>
          <p:cNvSpPr txBox="1"/>
          <p:nvPr/>
        </p:nvSpPr>
        <p:spPr>
          <a:xfrm>
            <a:off x="996344" y="1355463"/>
            <a:ext cx="10342185" cy="427809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步骤4：OSS在具体的应用服务器上安装TSF-Agent,则该服务器后续可使用生命周期管理能力。如上传的代码JAR/WAR包自动的部署安装（按照agent指定的默认路径），扩容、代码回滚、版本变更等能力</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步骤5：应用服务器不部署agent也是允许的。但需要开发者自行部署业务，以及会缺少调用链的能力</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步骤6：服务部署完毕，发布上线。若作为服务的提供者，则通过spring boot将业务连上spring cloud consul的服务注册中心，供其他业务调用</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步骤7：若应用作为服务消费者，则从服务注册中心获取服务提供者的地址。客户端调用时数据流不会经过某中心节点，去中心化的服务治理能力</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步骤8：客户端调用跟踪模块向调用跟踪中心上报服务调用记录。TSF-Agent向监控中心上报机器负载情况，自动调度中心分析监控信息并发起扩缩容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24"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25"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28"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TSF产品使用概述</a:t>
            </a:r>
          </a:p>
        </p:txBody>
      </p:sp>
      <p:sp>
        <p:nvSpPr>
          <p:cNvPr id="829" name="矩形 1"/>
          <p:cNvSpPr txBox="1"/>
          <p:nvPr/>
        </p:nvSpPr>
        <p:spPr>
          <a:xfrm>
            <a:off x="2066542" y="2139787"/>
            <a:ext cx="8339330" cy="34163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TSF分布式服务框架基于Spring Cloud实现，客户端兼容开源Spring Cloud组件，包含服务注册和发现、服务调用和客户端负载均衡等功能</a:t>
            </a:r>
          </a:p>
          <a:p>
            <a:pPr algn="just">
              <a:lnSpc>
                <a:spcPct val="150000"/>
              </a:lnSpc>
              <a:defRPr sz="1600">
                <a:latin typeface="华文仿宋"/>
                <a:ea typeface="华文仿宋"/>
                <a:cs typeface="华文仿宋"/>
                <a:sym typeface="华文仿宋"/>
              </a:defRPr>
            </a:pPr>
            <a:r>
              <a:rPr>
                <a:latin typeface="+mn-lt"/>
                <a:ea typeface="+mn-ea"/>
                <a:cs typeface="+mn-ea"/>
                <a:sym typeface="+mn-lt"/>
              </a:rPr>
              <a:t> </a:t>
            </a:r>
          </a:p>
          <a:p>
            <a:pPr algn="just">
              <a:lnSpc>
                <a:spcPct val="150000"/>
              </a:lnSpc>
              <a:defRPr sz="1600">
                <a:latin typeface="华文仿宋"/>
                <a:ea typeface="华文仿宋"/>
                <a:cs typeface="华文仿宋"/>
                <a:sym typeface="华文仿宋"/>
              </a:defRPr>
            </a:pPr>
            <a:r>
              <a:rPr>
                <a:latin typeface="+mn-lt"/>
                <a:ea typeface="+mn-ea"/>
                <a:cs typeface="+mn-ea"/>
                <a:sym typeface="+mn-lt"/>
              </a:rPr>
              <a:t>开发环境：</a:t>
            </a:r>
          </a:p>
          <a:p>
            <a:pPr algn="just">
              <a:lnSpc>
                <a:spcPct val="150000"/>
              </a:lnSpc>
              <a:defRPr sz="1600">
                <a:latin typeface="华文仿宋"/>
                <a:ea typeface="华文仿宋"/>
                <a:cs typeface="华文仿宋"/>
                <a:sym typeface="华文仿宋"/>
              </a:defRPr>
            </a:pPr>
            <a:r>
              <a:rPr>
                <a:latin typeface="+mn-lt"/>
                <a:ea typeface="+mn-ea"/>
                <a:cs typeface="+mn-ea"/>
                <a:sym typeface="+mn-lt"/>
              </a:rPr>
              <a:t>（1）JDK 1.8、1.7、1.6</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（2）Maven，开放指南见</a:t>
            </a:r>
            <a:r>
              <a:rPr u="sng">
                <a:solidFill>
                  <a:srgbClr val="0000FF"/>
                </a:solidFill>
                <a:uFill>
                  <a:solidFill>
                    <a:srgbClr val="0000FF"/>
                  </a:solidFill>
                </a:uFill>
                <a:latin typeface="+mn-lt"/>
                <a:ea typeface="+mn-ea"/>
                <a:cs typeface="+mn-ea"/>
                <a:sym typeface="+mn-lt"/>
                <a:hlinkClick r:id="rId3"/>
              </a:rPr>
              <a:t>https://maven.apache.org/</a:t>
            </a:r>
          </a:p>
          <a:p>
            <a:pPr algn="just">
              <a:lnSpc>
                <a:spcPct val="150000"/>
              </a:lnSpc>
              <a:defRPr sz="1600">
                <a:latin typeface="华文仿宋"/>
                <a:ea typeface="华文仿宋"/>
                <a:cs typeface="华文仿宋"/>
                <a:sym typeface="华文仿宋"/>
              </a:defRPr>
            </a:pPr>
            <a:endParaRPr u="sng">
              <a:solidFill>
                <a:srgbClr val="0000FF"/>
              </a:solidFill>
              <a:uFill>
                <a:solidFill>
                  <a:srgbClr val="0000FF"/>
                </a:solidFill>
              </a:uFill>
              <a:latin typeface="+mn-lt"/>
              <a:ea typeface="+mn-ea"/>
              <a:cs typeface="+mn-ea"/>
              <a:sym typeface="+mn-lt"/>
              <a:hlinkClick r:id="rId3"/>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（3）Spring Boot，开发指南见http://projects.spring.io/spring-boot/</a:t>
            </a:r>
          </a:p>
        </p:txBody>
      </p:sp>
      <p:pic>
        <p:nvPicPr>
          <p:cNvPr id="830" name="图片 2" descr="图片 2"/>
          <p:cNvPicPr>
            <a:picLocks noChangeAspect="1"/>
          </p:cNvPicPr>
          <p:nvPr/>
        </p:nvPicPr>
        <p:blipFill>
          <a:blip r:embed="rId4">
            <a:extLst/>
          </a:blip>
          <a:stretch>
            <a:fillRect/>
          </a:stretch>
        </p:blipFill>
        <p:spPr>
          <a:xfrm>
            <a:off x="9627868" y="3304373"/>
            <a:ext cx="1418084" cy="810935"/>
          </a:xfrm>
          <a:prstGeom prst="rect">
            <a:avLst/>
          </a:prstGeom>
          <a:ln w="12700">
            <a:miter lim="400000"/>
          </a:ln>
        </p:spPr>
      </p:pic>
      <p:pic>
        <p:nvPicPr>
          <p:cNvPr id="831" name="图片 3" descr="图片 3"/>
          <p:cNvPicPr>
            <a:picLocks noChangeAspect="1"/>
          </p:cNvPicPr>
          <p:nvPr/>
        </p:nvPicPr>
        <p:blipFill>
          <a:blip r:embed="rId5">
            <a:extLst/>
          </a:blip>
          <a:stretch>
            <a:fillRect/>
          </a:stretch>
        </p:blipFill>
        <p:spPr>
          <a:xfrm>
            <a:off x="9832784" y="4530761"/>
            <a:ext cx="1146177" cy="319865"/>
          </a:xfrm>
          <a:prstGeom prst="rect">
            <a:avLst/>
          </a:prstGeom>
          <a:ln w="12700">
            <a:miter lim="400000"/>
          </a:ln>
        </p:spPr>
      </p:pic>
      <p:pic>
        <p:nvPicPr>
          <p:cNvPr id="832" name="图片 12" descr="图片 12"/>
          <p:cNvPicPr>
            <a:picLocks noChangeAspect="1"/>
          </p:cNvPicPr>
          <p:nvPr/>
        </p:nvPicPr>
        <p:blipFill>
          <a:blip r:embed="rId6">
            <a:extLst/>
          </a:blip>
          <a:stretch>
            <a:fillRect/>
          </a:stretch>
        </p:blipFill>
        <p:spPr>
          <a:xfrm>
            <a:off x="9784998" y="5266082"/>
            <a:ext cx="1260954" cy="4382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35"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36"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39"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JAVA、Spring Boot 容器部署，环境依赖说明</a:t>
            </a:r>
            <a:br>
              <a:rPr>
                <a:latin typeface="+mn-lt"/>
                <a:ea typeface="+mn-ea"/>
                <a:cs typeface="+mn-ea"/>
                <a:sym typeface="+mn-lt"/>
              </a:rPr>
            </a:br>
            <a:endParaRPr>
              <a:latin typeface="+mn-lt"/>
              <a:ea typeface="+mn-ea"/>
              <a:cs typeface="+mn-ea"/>
              <a:sym typeface="+mn-lt"/>
            </a:endParaRPr>
          </a:p>
        </p:txBody>
      </p:sp>
      <p:sp>
        <p:nvSpPr>
          <p:cNvPr id="840" name="矩形 2"/>
          <p:cNvSpPr txBox="1"/>
          <p:nvPr/>
        </p:nvSpPr>
        <p:spPr>
          <a:xfrm>
            <a:off x="2568641" y="1994105"/>
            <a:ext cx="9198103" cy="415498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       Spring Boot的目标是让用户更加快速地编写一个用于生产环境的应用:</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1、对Spring Framework等其他项目的进行封装</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2、新增自动配置机制，让用户可以使用注解，不需要编写大量配置信息</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3、嵌入Tomcat、Jetty和Undertow服务器，不需要再部署到其他服务器</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4、Spring Boot关注单机的功能实现，没有关注分布式服务</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5、腾讯云的Spring Cloud基于Spring Boot提供分布式服务的解决方案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43"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44"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47"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JAVA、Spring Boot 容器部署，环境依赖说明</a:t>
            </a:r>
            <a:br>
              <a:rPr>
                <a:latin typeface="+mn-lt"/>
                <a:ea typeface="+mn-ea"/>
                <a:cs typeface="+mn-ea"/>
                <a:sym typeface="+mn-lt"/>
              </a:rPr>
            </a:br>
            <a:endParaRPr>
              <a:latin typeface="+mn-lt"/>
              <a:ea typeface="+mn-ea"/>
              <a:cs typeface="+mn-ea"/>
              <a:sym typeface="+mn-lt"/>
            </a:endParaRPr>
          </a:p>
        </p:txBody>
      </p:sp>
      <p:sp>
        <p:nvSpPr>
          <p:cNvPr id="848" name="矩形 2"/>
          <p:cNvSpPr txBox="1"/>
          <p:nvPr/>
        </p:nvSpPr>
        <p:spPr>
          <a:xfrm>
            <a:off x="730757" y="1631962"/>
            <a:ext cx="9198104" cy="120032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Spring Boot部署demo：</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（1）在用户工程中引入Spring Boot的package</a:t>
            </a:r>
          </a:p>
        </p:txBody>
      </p:sp>
      <p:pic>
        <p:nvPicPr>
          <p:cNvPr id="849" name="Picture 1" descr="Picture 1"/>
          <p:cNvPicPr>
            <a:picLocks noChangeAspect="1"/>
          </p:cNvPicPr>
          <p:nvPr/>
        </p:nvPicPr>
        <p:blipFill>
          <a:blip r:embed="rId3">
            <a:extLst/>
          </a:blip>
          <a:stretch>
            <a:fillRect/>
          </a:stretch>
        </p:blipFill>
        <p:spPr>
          <a:xfrm>
            <a:off x="5614415" y="1248539"/>
            <a:ext cx="6079110" cy="5327759"/>
          </a:xfrm>
          <a:prstGeom prst="rect">
            <a:avLst/>
          </a:prstGeom>
          <a:ln w="12700">
            <a:miter lim="400000"/>
          </a:ln>
        </p:spPr>
      </p:pic>
      <p:pic>
        <p:nvPicPr>
          <p:cNvPr id="850" name="图片 4" descr="图片 4"/>
          <p:cNvPicPr>
            <a:picLocks noChangeAspect="1"/>
          </p:cNvPicPr>
          <p:nvPr/>
        </p:nvPicPr>
        <p:blipFill>
          <a:blip r:embed="rId4">
            <a:extLst/>
          </a:blip>
          <a:stretch>
            <a:fillRect/>
          </a:stretch>
        </p:blipFill>
        <p:spPr>
          <a:xfrm>
            <a:off x="10685312" y="153842"/>
            <a:ext cx="1146475" cy="109469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53"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54"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57"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JAVA、Spring Boot 容器部署，环境依赖说明</a:t>
            </a:r>
            <a:br>
              <a:rPr>
                <a:latin typeface="+mn-lt"/>
                <a:ea typeface="+mn-ea"/>
                <a:cs typeface="+mn-ea"/>
                <a:sym typeface="+mn-lt"/>
              </a:rPr>
            </a:br>
            <a:endParaRPr>
              <a:latin typeface="+mn-lt"/>
              <a:ea typeface="+mn-ea"/>
              <a:cs typeface="+mn-ea"/>
              <a:sym typeface="+mn-lt"/>
            </a:endParaRPr>
          </a:p>
        </p:txBody>
      </p:sp>
      <p:sp>
        <p:nvSpPr>
          <p:cNvPr id="858" name="矩形 2"/>
          <p:cNvSpPr txBox="1"/>
          <p:nvPr/>
        </p:nvSpPr>
        <p:spPr>
          <a:xfrm>
            <a:off x="730757" y="1631962"/>
            <a:ext cx="9198104" cy="1107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Spring Boot部署demo：</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（2）编写应用的代码</a:t>
            </a:r>
          </a:p>
        </p:txBody>
      </p:sp>
      <p:pic>
        <p:nvPicPr>
          <p:cNvPr id="859" name="Picture 1" descr="Picture 1"/>
          <p:cNvPicPr>
            <a:picLocks noChangeAspect="1"/>
          </p:cNvPicPr>
          <p:nvPr/>
        </p:nvPicPr>
        <p:blipFill>
          <a:blip r:embed="rId3">
            <a:extLst/>
          </a:blip>
          <a:stretch>
            <a:fillRect/>
          </a:stretch>
        </p:blipFill>
        <p:spPr>
          <a:xfrm>
            <a:off x="3575303" y="1911094"/>
            <a:ext cx="8552093" cy="422453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62"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63"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66"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JAVA、Spring Boot 容器部署，环境依赖说明</a:t>
            </a:r>
            <a:br>
              <a:rPr>
                <a:latin typeface="+mn-lt"/>
                <a:ea typeface="+mn-ea"/>
                <a:cs typeface="+mn-ea"/>
                <a:sym typeface="+mn-lt"/>
              </a:rPr>
            </a:br>
            <a:endParaRPr>
              <a:latin typeface="+mn-lt"/>
              <a:ea typeface="+mn-ea"/>
              <a:cs typeface="+mn-ea"/>
              <a:sym typeface="+mn-lt"/>
            </a:endParaRPr>
          </a:p>
        </p:txBody>
      </p:sp>
      <p:sp>
        <p:nvSpPr>
          <p:cNvPr id="867" name="矩形 2"/>
          <p:cNvSpPr txBox="1"/>
          <p:nvPr/>
        </p:nvSpPr>
        <p:spPr>
          <a:xfrm>
            <a:off x="1855470" y="1522232"/>
            <a:ext cx="9198103" cy="464742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Spring Boot部署demo</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实现功能：</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启动Tomcat服务器，监听localhost:8080，对于访问路径为"/"的请求，响应函数为home，即返回"Hello World”</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@RestController表示该类可以处理Web请求的响应</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@RequestMapping表示将访问路径映射到类的方法</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@EnableAutoConfiguration表示根据引入的依赖包自动配置，引入spring-boot-starter-web表示使用Tomcat和SpringMVC</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@RestController和@RequestMapping是Framework已有的注解</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@EnableAutoConfiguration是Boot引入的注解</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70"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71"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74" name="Rectangle 2"/>
          <p:cNvSpPr txBox="1">
            <a:spLocks noGrp="1"/>
          </p:cNvSpPr>
          <p:nvPr>
            <p:ph type="title"/>
          </p:nvPr>
        </p:nvSpPr>
        <p:spPr>
          <a:prstGeom prst="rect">
            <a:avLst/>
          </a:prstGeom>
        </p:spPr>
        <p:txBody>
          <a:bodyPr/>
          <a:lstStyle>
            <a:lvl1pPr>
              <a:defRPr sz="2000">
                <a:solidFill>
                  <a:srgbClr val="00A3FF"/>
                </a:solidFill>
                <a:latin typeface="微软雅黑"/>
                <a:ea typeface="微软雅黑"/>
                <a:cs typeface="微软雅黑"/>
                <a:sym typeface="微软雅黑"/>
              </a:defRPr>
            </a:lvl1pPr>
          </a:lstStyle>
          <a:p>
            <a:r>
              <a:rPr>
                <a:latin typeface="+mn-lt"/>
                <a:ea typeface="+mn-ea"/>
                <a:cs typeface="+mn-ea"/>
                <a:sym typeface="+mn-lt"/>
              </a:rPr>
              <a:t>服务生命周期管理</a:t>
            </a:r>
          </a:p>
        </p:txBody>
      </p:sp>
      <p:sp>
        <p:nvSpPr>
          <p:cNvPr id="875" name="矩形 11"/>
          <p:cNvSpPr txBox="1"/>
          <p:nvPr/>
        </p:nvSpPr>
        <p:spPr>
          <a:xfrm>
            <a:off x="1261870" y="1770469"/>
            <a:ext cx="9996682" cy="31700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600">
                <a:latin typeface="华文仿宋"/>
                <a:ea typeface="华文仿宋"/>
                <a:cs typeface="华文仿宋"/>
                <a:sym typeface="华文仿宋"/>
              </a:defRPr>
            </a:pPr>
            <a:r>
              <a:rPr>
                <a:latin typeface="+mn-lt"/>
                <a:ea typeface="+mn-ea"/>
                <a:cs typeface="+mn-ea"/>
                <a:sym typeface="+mn-lt"/>
              </a:rPr>
              <a:t>       持续集成是一种软件开发实践，即团队开发成员经常集成他们的工作，也就意味着每天可能会发生多次集成。每次集成都通过自动化的构建（包括编译，发布，自动化测试）来验证，从而尽早地发现集成错误。</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lgn="just">
              <a:lnSpc>
                <a:spcPct val="150000"/>
              </a:lnSpc>
              <a:defRPr sz="1600">
                <a:latin typeface="华文仿宋"/>
                <a:ea typeface="华文仿宋"/>
                <a:cs typeface="华文仿宋"/>
                <a:sym typeface="华文仿宋"/>
              </a:defRPr>
            </a:pPr>
            <a:r>
              <a:rPr>
                <a:latin typeface="+mn-lt"/>
                <a:ea typeface="+mn-ea"/>
                <a:cs typeface="+mn-ea"/>
                <a:sym typeface="+mn-lt"/>
              </a:rPr>
              <a:t>TSF服务发布优势如下：</a:t>
            </a:r>
          </a:p>
          <a:p>
            <a:pPr algn="just">
              <a:lnSpc>
                <a:spcPct val="150000"/>
              </a:lnSpc>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1、可快速发现软件开发、测试、发布过程中的问题。提供完整的代码发布、回滚，扩容，自动化测试等能力</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2、TSF提供一套自动化流程来规范软件的整个生命周期，保证质量可控。</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3、降低开发、测试、运维人员的心智负担。</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60" name="文本框 7"/>
          <p:cNvSpPr txBox="1"/>
          <p:nvPr/>
        </p:nvSpPr>
        <p:spPr>
          <a:xfrm>
            <a:off x="672919" y="2817946"/>
            <a:ext cx="10451139"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华文仿宋"/>
                <a:ea typeface="华文仿宋"/>
                <a:cs typeface="华文仿宋"/>
                <a:sym typeface="华文仿宋"/>
              </a:defRPr>
            </a:lvl1pPr>
          </a:lstStyle>
          <a:p>
            <a:pPr algn="ctr"/>
            <a:r>
              <a:rPr lang="zh-CN" altLang="en-US" dirty="0" smtClean="0">
                <a:latin typeface="+mn-lt"/>
                <a:ea typeface="+mn-ea"/>
                <a:cs typeface="+mn-ea"/>
                <a:sym typeface="+mn-lt"/>
              </a:rPr>
              <a:t>一、为什么要微服务化？</a:t>
            </a:r>
            <a:endParaRPr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878"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87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882" name="Rectangle 2"/>
          <p:cNvSpPr txBox="1">
            <a:spLocks noGrp="1"/>
          </p:cNvSpPr>
          <p:nvPr>
            <p:ph type="title"/>
          </p:nvPr>
        </p:nvSpPr>
        <p:spPr>
          <a:prstGeom prst="rect">
            <a:avLst/>
          </a:prstGeom>
        </p:spPr>
        <p:txBody>
          <a:bodyPr/>
          <a:lstStyle>
            <a:lvl1pPr>
              <a:defRPr sz="2000">
                <a:solidFill>
                  <a:srgbClr val="00A3FF"/>
                </a:solidFill>
                <a:latin typeface="微软雅黑"/>
                <a:ea typeface="微软雅黑"/>
                <a:cs typeface="微软雅黑"/>
                <a:sym typeface="微软雅黑"/>
              </a:defRPr>
            </a:lvl1pPr>
          </a:lstStyle>
          <a:p>
            <a:r>
              <a:rPr>
                <a:latin typeface="+mn-lt"/>
                <a:ea typeface="+mn-ea"/>
                <a:cs typeface="+mn-ea"/>
                <a:sym typeface="+mn-lt"/>
              </a:rPr>
              <a:t>服务生命周期管理</a:t>
            </a:r>
          </a:p>
        </p:txBody>
      </p:sp>
      <p:grpSp>
        <p:nvGrpSpPr>
          <p:cNvPr id="885" name="圆角矩形 25"/>
          <p:cNvGrpSpPr/>
          <p:nvPr/>
        </p:nvGrpSpPr>
        <p:grpSpPr>
          <a:xfrm>
            <a:off x="1622425" y="998537"/>
            <a:ext cx="8534400" cy="647703"/>
            <a:chOff x="0" y="0"/>
            <a:chExt cx="8534400" cy="647702"/>
          </a:xfrm>
        </p:grpSpPr>
        <p:sp>
          <p:nvSpPr>
            <p:cNvPr id="883" name="圆角矩形"/>
            <p:cNvSpPr/>
            <p:nvPr/>
          </p:nvSpPr>
          <p:spPr>
            <a:xfrm>
              <a:off x="0" y="0"/>
              <a:ext cx="8534400" cy="647702"/>
            </a:xfrm>
            <a:prstGeom prst="roundRect">
              <a:avLst>
                <a:gd name="adj" fmla="val 16667"/>
              </a:avLst>
            </a:prstGeom>
            <a:solidFill>
              <a:srgbClr val="92D050"/>
            </a:solidFill>
            <a:ln w="19050" cap="flat">
              <a:solidFill>
                <a:srgbClr val="000000"/>
              </a:solidFill>
              <a:prstDash val="solid"/>
              <a:round/>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884" name="控制台"/>
            <p:cNvSpPr txBox="1"/>
            <p:nvPr/>
          </p:nvSpPr>
          <p:spPr>
            <a:xfrm>
              <a:off x="31617" y="139186"/>
              <a:ext cx="8471167"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0000"/>
                  </a:solidFill>
                  <a:latin typeface="华文仿宋"/>
                  <a:ea typeface="华文仿宋"/>
                  <a:cs typeface="华文仿宋"/>
                  <a:sym typeface="华文仿宋"/>
                </a:defRPr>
              </a:lvl1pPr>
            </a:lstStyle>
            <a:p>
              <a:r>
                <a:rPr>
                  <a:latin typeface="+mn-lt"/>
                  <a:ea typeface="+mn-ea"/>
                  <a:cs typeface="+mn-ea"/>
                  <a:sym typeface="+mn-lt"/>
                </a:rPr>
                <a:t>控制台</a:t>
              </a:r>
            </a:p>
          </p:txBody>
        </p:sp>
      </p:grpSp>
      <p:sp>
        <p:nvSpPr>
          <p:cNvPr id="886" name="上下箭头 6"/>
          <p:cNvSpPr/>
          <p:nvPr/>
        </p:nvSpPr>
        <p:spPr>
          <a:xfrm>
            <a:off x="4794248" y="1663699"/>
            <a:ext cx="223840" cy="773115"/>
          </a:xfrm>
          <a:custGeom>
            <a:avLst/>
            <a:gdLst/>
            <a:ahLst/>
            <a:cxnLst>
              <a:cxn ang="0">
                <a:pos x="wd2" y="hd2"/>
              </a:cxn>
              <a:cxn ang="5400000">
                <a:pos x="wd2" y="hd2"/>
              </a:cxn>
              <a:cxn ang="10800000">
                <a:pos x="wd2" y="hd2"/>
              </a:cxn>
              <a:cxn ang="16200000">
                <a:pos x="wd2" y="hd2"/>
              </a:cxn>
            </a:cxnLst>
            <a:rect l="0" t="0" r="r" b="b"/>
            <a:pathLst>
              <a:path w="21600" h="21600" extrusionOk="0">
                <a:moveTo>
                  <a:pt x="0" y="3130"/>
                </a:moveTo>
                <a:lnTo>
                  <a:pt x="10800" y="0"/>
                </a:lnTo>
                <a:lnTo>
                  <a:pt x="21600" y="3130"/>
                </a:lnTo>
                <a:lnTo>
                  <a:pt x="16200" y="3130"/>
                </a:lnTo>
                <a:lnTo>
                  <a:pt x="16200" y="18470"/>
                </a:lnTo>
                <a:lnTo>
                  <a:pt x="21600" y="18470"/>
                </a:lnTo>
                <a:lnTo>
                  <a:pt x="10800" y="21600"/>
                </a:lnTo>
                <a:lnTo>
                  <a:pt x="0" y="18470"/>
                </a:lnTo>
                <a:lnTo>
                  <a:pt x="5400" y="18470"/>
                </a:lnTo>
                <a:lnTo>
                  <a:pt x="5400" y="3130"/>
                </a:lnTo>
                <a:close/>
              </a:path>
            </a:pathLst>
          </a:custGeom>
          <a:ln>
            <a:solidFill>
              <a:srgbClr val="000000"/>
            </a:solidFill>
          </a:ln>
        </p:spPr>
        <p:txBody>
          <a:bodyPr lIns="45718" tIns="45718" rIns="45718" bIns="45718" anchor="ctr"/>
          <a:lstStyle/>
          <a:p>
            <a:pPr>
              <a:defRPr>
                <a:latin typeface="华文仿宋"/>
                <a:ea typeface="华文仿宋"/>
                <a:cs typeface="华文仿宋"/>
                <a:sym typeface="华文仿宋"/>
              </a:defRPr>
            </a:pPr>
            <a:endParaRPr>
              <a:latin typeface="+mn-lt"/>
              <a:ea typeface="+mn-ea"/>
              <a:cs typeface="+mn-ea"/>
              <a:sym typeface="+mn-lt"/>
            </a:endParaRPr>
          </a:p>
        </p:txBody>
      </p:sp>
      <p:grpSp>
        <p:nvGrpSpPr>
          <p:cNvPr id="892" name="组合 7"/>
          <p:cNvGrpSpPr/>
          <p:nvPr/>
        </p:nvGrpSpPr>
        <p:grpSpPr>
          <a:xfrm>
            <a:off x="1415848" y="3933790"/>
            <a:ext cx="7183890" cy="570307"/>
            <a:chOff x="-1" y="-1"/>
            <a:chExt cx="7183888" cy="570306"/>
          </a:xfrm>
        </p:grpSpPr>
        <p:sp>
          <p:nvSpPr>
            <p:cNvPr id="887" name="圆角矩形 48"/>
            <p:cNvSpPr/>
            <p:nvPr/>
          </p:nvSpPr>
          <p:spPr>
            <a:xfrm rot="16200000">
              <a:off x="3306790" y="-3306792"/>
              <a:ext cx="570306" cy="7183888"/>
            </a:xfrm>
            <a:prstGeom prst="roundRect">
              <a:avLst>
                <a:gd name="adj" fmla="val 16667"/>
              </a:avLst>
            </a:prstGeom>
            <a:solidFill>
              <a:schemeClr val="accent4"/>
            </a:solidFill>
            <a:ln w="19050" cap="flat">
              <a:solidFill>
                <a:srgbClr val="000000"/>
              </a:solidFill>
              <a:prstDash val="solid"/>
              <a:round/>
            </a:ln>
            <a:effectLst/>
          </p:spPr>
          <p:txBody>
            <a:bodyPr wrap="square" lIns="45718" tIns="45718" rIns="45718" bIns="45718" numCol="1" anchor="ctr">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888" name="TextBox 2"/>
            <p:cNvSpPr txBox="1"/>
            <p:nvPr/>
          </p:nvSpPr>
          <p:spPr>
            <a:xfrm>
              <a:off x="2788611" y="109265"/>
              <a:ext cx="1081268" cy="338549"/>
            </a:xfrm>
            <a:prstGeom prst="rect">
              <a:avLst/>
            </a:prstGeom>
            <a:solidFill>
              <a:schemeClr val="accent4"/>
            </a:solidFill>
            <a:ln w="6350" cap="flat">
              <a:solidFill>
                <a:schemeClr val="accent2"/>
              </a:solidFill>
              <a:prstDash val="solid"/>
              <a:miter lim="8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应用启停</a:t>
              </a:r>
            </a:p>
          </p:txBody>
        </p:sp>
        <p:sp>
          <p:nvSpPr>
            <p:cNvPr id="889" name="TextBox 2"/>
            <p:cNvSpPr txBox="1"/>
            <p:nvPr/>
          </p:nvSpPr>
          <p:spPr>
            <a:xfrm>
              <a:off x="4074721" y="87162"/>
              <a:ext cx="1531509" cy="338549"/>
            </a:xfrm>
            <a:prstGeom prst="rect">
              <a:avLst/>
            </a:prstGeom>
            <a:solidFill>
              <a:schemeClr val="accent4"/>
            </a:solidFill>
            <a:ln w="6350" cap="flat">
              <a:solidFill>
                <a:schemeClr val="accent2"/>
              </a:solidFill>
              <a:prstDash val="solid"/>
              <a:miter lim="8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包拉取与变更</a:t>
              </a:r>
            </a:p>
          </p:txBody>
        </p:sp>
        <p:sp>
          <p:nvSpPr>
            <p:cNvPr id="890" name="TextBox 2"/>
            <p:cNvSpPr txBox="1"/>
            <p:nvPr/>
          </p:nvSpPr>
          <p:spPr>
            <a:xfrm>
              <a:off x="5817974" y="87162"/>
              <a:ext cx="1081268" cy="338549"/>
            </a:xfrm>
            <a:prstGeom prst="rect">
              <a:avLst/>
            </a:prstGeom>
            <a:solidFill>
              <a:schemeClr val="accent4"/>
            </a:solidFill>
            <a:ln w="6350" cap="flat">
              <a:solidFill>
                <a:schemeClr val="accent2"/>
              </a:solidFill>
              <a:prstDash val="solid"/>
              <a:miter lim="8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监控统计</a:t>
              </a:r>
            </a:p>
          </p:txBody>
        </p:sp>
        <p:sp>
          <p:nvSpPr>
            <p:cNvPr id="891" name="TextBox 2"/>
            <p:cNvSpPr txBox="1"/>
            <p:nvPr/>
          </p:nvSpPr>
          <p:spPr>
            <a:xfrm>
              <a:off x="1313451" y="115873"/>
              <a:ext cx="1349891" cy="338549"/>
            </a:xfrm>
            <a:prstGeom prst="rect">
              <a:avLst/>
            </a:prstGeom>
            <a:solidFill>
              <a:schemeClr val="accent4"/>
            </a:solidFill>
            <a:ln w="6350" cap="flat">
              <a:solidFill>
                <a:schemeClr val="accent2"/>
              </a:solidFill>
              <a:prstDash val="solid"/>
              <a:miter lim="8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Tomcat管理</a:t>
              </a:r>
            </a:p>
          </p:txBody>
        </p:sp>
      </p:grpSp>
      <p:grpSp>
        <p:nvGrpSpPr>
          <p:cNvPr id="895" name="矩形 35"/>
          <p:cNvGrpSpPr/>
          <p:nvPr/>
        </p:nvGrpSpPr>
        <p:grpSpPr>
          <a:xfrm>
            <a:off x="1720850" y="1049336"/>
            <a:ext cx="1008066" cy="539754"/>
            <a:chOff x="0" y="-1"/>
            <a:chExt cx="1008064" cy="539753"/>
          </a:xfrm>
        </p:grpSpPr>
        <p:sp>
          <p:nvSpPr>
            <p:cNvPr id="893" name="矩形"/>
            <p:cNvSpPr/>
            <p:nvPr/>
          </p:nvSpPr>
          <p:spPr>
            <a:xfrm>
              <a:off x="0" y="-1"/>
              <a:ext cx="1008064" cy="539753"/>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894" name="服务注册"/>
            <p:cNvSpPr txBox="1"/>
            <p:nvPr/>
          </p:nvSpPr>
          <p:spPr>
            <a:xfrm>
              <a:off x="0" y="115988"/>
              <a:ext cx="1008064"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服务注册</a:t>
              </a:r>
            </a:p>
          </p:txBody>
        </p:sp>
      </p:grpSp>
      <p:grpSp>
        <p:nvGrpSpPr>
          <p:cNvPr id="898" name="矩形 36"/>
          <p:cNvGrpSpPr/>
          <p:nvPr/>
        </p:nvGrpSpPr>
        <p:grpSpPr>
          <a:xfrm>
            <a:off x="4291010" y="1049336"/>
            <a:ext cx="1008066" cy="539754"/>
            <a:chOff x="-1" y="-1"/>
            <a:chExt cx="1008065" cy="539753"/>
          </a:xfrm>
        </p:grpSpPr>
        <p:sp>
          <p:nvSpPr>
            <p:cNvPr id="896" name="矩形"/>
            <p:cNvSpPr/>
            <p:nvPr/>
          </p:nvSpPr>
          <p:spPr>
            <a:xfrm>
              <a:off x="-1" y="-1"/>
              <a:ext cx="1008065" cy="539753"/>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897" name="统计监控"/>
            <p:cNvSpPr txBox="1"/>
            <p:nvPr/>
          </p:nvSpPr>
          <p:spPr>
            <a:xfrm>
              <a:off x="-1" y="115988"/>
              <a:ext cx="1008065"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统计监控</a:t>
              </a:r>
            </a:p>
          </p:txBody>
        </p:sp>
      </p:grpSp>
      <p:grpSp>
        <p:nvGrpSpPr>
          <p:cNvPr id="901" name="矩形 37"/>
          <p:cNvGrpSpPr/>
          <p:nvPr/>
        </p:nvGrpSpPr>
        <p:grpSpPr>
          <a:xfrm>
            <a:off x="2917825" y="1047750"/>
            <a:ext cx="1008066" cy="539750"/>
            <a:chOff x="0" y="0"/>
            <a:chExt cx="1008064" cy="539750"/>
          </a:xfrm>
        </p:grpSpPr>
        <p:sp>
          <p:nvSpPr>
            <p:cNvPr id="899" name="矩形"/>
            <p:cNvSpPr/>
            <p:nvPr/>
          </p:nvSpPr>
          <p:spPr>
            <a:xfrm>
              <a:off x="0" y="0"/>
              <a:ext cx="1008064" cy="539750"/>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900" name="包管理"/>
            <p:cNvSpPr txBox="1"/>
            <p:nvPr/>
          </p:nvSpPr>
          <p:spPr>
            <a:xfrm>
              <a:off x="0" y="115987"/>
              <a:ext cx="1008064" cy="30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包管理</a:t>
              </a:r>
            </a:p>
          </p:txBody>
        </p:sp>
      </p:grpSp>
      <p:grpSp>
        <p:nvGrpSpPr>
          <p:cNvPr id="904" name="矩形 38"/>
          <p:cNvGrpSpPr/>
          <p:nvPr/>
        </p:nvGrpSpPr>
        <p:grpSpPr>
          <a:xfrm>
            <a:off x="6380160" y="1036636"/>
            <a:ext cx="1008066" cy="539754"/>
            <a:chOff x="-1" y="-1"/>
            <a:chExt cx="1008065" cy="539753"/>
          </a:xfrm>
        </p:grpSpPr>
        <p:sp>
          <p:nvSpPr>
            <p:cNvPr id="902" name="矩形"/>
            <p:cNvSpPr/>
            <p:nvPr/>
          </p:nvSpPr>
          <p:spPr>
            <a:xfrm>
              <a:off x="-1" y="-1"/>
              <a:ext cx="1008065" cy="539753"/>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903" name="调用跟踪"/>
            <p:cNvSpPr txBox="1"/>
            <p:nvPr/>
          </p:nvSpPr>
          <p:spPr>
            <a:xfrm>
              <a:off x="-1" y="115988"/>
              <a:ext cx="1008065"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调用跟踪</a:t>
              </a:r>
            </a:p>
          </p:txBody>
        </p:sp>
      </p:grpSp>
      <p:grpSp>
        <p:nvGrpSpPr>
          <p:cNvPr id="907" name="矩形 39"/>
          <p:cNvGrpSpPr/>
          <p:nvPr/>
        </p:nvGrpSpPr>
        <p:grpSpPr>
          <a:xfrm>
            <a:off x="7680325" y="1052511"/>
            <a:ext cx="1008066" cy="539754"/>
            <a:chOff x="0" y="-1"/>
            <a:chExt cx="1008064" cy="539753"/>
          </a:xfrm>
        </p:grpSpPr>
        <p:sp>
          <p:nvSpPr>
            <p:cNvPr id="905" name="矩形"/>
            <p:cNvSpPr/>
            <p:nvPr/>
          </p:nvSpPr>
          <p:spPr>
            <a:xfrm>
              <a:off x="0" y="-1"/>
              <a:ext cx="1008064" cy="539753"/>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906" name="IAAS 设备管理"/>
            <p:cNvSpPr txBox="1"/>
            <p:nvPr/>
          </p:nvSpPr>
          <p:spPr>
            <a:xfrm>
              <a:off x="0" y="8267"/>
              <a:ext cx="1008064" cy="5232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IAAS 设备管理</a:t>
              </a:r>
            </a:p>
          </p:txBody>
        </p:sp>
      </p:grpSp>
      <p:grpSp>
        <p:nvGrpSpPr>
          <p:cNvPr id="910" name="矩形 40"/>
          <p:cNvGrpSpPr/>
          <p:nvPr/>
        </p:nvGrpSpPr>
        <p:grpSpPr>
          <a:xfrm>
            <a:off x="9010650" y="1065211"/>
            <a:ext cx="1008066" cy="539754"/>
            <a:chOff x="0" y="-1"/>
            <a:chExt cx="1008064" cy="539753"/>
          </a:xfrm>
        </p:grpSpPr>
        <p:sp>
          <p:nvSpPr>
            <p:cNvPr id="908" name="矩形"/>
            <p:cNvSpPr/>
            <p:nvPr/>
          </p:nvSpPr>
          <p:spPr>
            <a:xfrm>
              <a:off x="0" y="-1"/>
              <a:ext cx="1008064" cy="539753"/>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a:latin typeface="Arial"/>
                  <a:ea typeface="Arial"/>
                  <a:cs typeface="Arial"/>
                  <a:sym typeface="Arial"/>
                </a:defRPr>
              </a:pPr>
              <a:endParaRPr>
                <a:latin typeface="+mn-lt"/>
                <a:ea typeface="+mn-ea"/>
                <a:cs typeface="+mn-ea"/>
                <a:sym typeface="+mn-lt"/>
              </a:endParaRPr>
            </a:p>
          </p:txBody>
        </p:sp>
        <p:sp>
          <p:nvSpPr>
            <p:cNvPr id="909" name="弹性伸缩"/>
            <p:cNvSpPr txBox="1"/>
            <p:nvPr/>
          </p:nvSpPr>
          <p:spPr>
            <a:xfrm>
              <a:off x="0" y="115988"/>
              <a:ext cx="1008064"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华文仿宋"/>
                  <a:ea typeface="华文仿宋"/>
                  <a:cs typeface="华文仿宋"/>
                  <a:sym typeface="华文仿宋"/>
                </a:defRPr>
              </a:lvl1pPr>
            </a:lstStyle>
            <a:p>
              <a:r>
                <a:rPr>
                  <a:latin typeface="+mn-lt"/>
                  <a:ea typeface="+mn-ea"/>
                  <a:cs typeface="+mn-ea"/>
                  <a:sym typeface="+mn-lt"/>
                </a:rPr>
                <a:t>弹性伸缩</a:t>
              </a:r>
            </a:p>
          </p:txBody>
        </p:sp>
      </p:grpSp>
      <p:grpSp>
        <p:nvGrpSpPr>
          <p:cNvPr id="913" name="矩形 41"/>
          <p:cNvGrpSpPr/>
          <p:nvPr/>
        </p:nvGrpSpPr>
        <p:grpSpPr>
          <a:xfrm>
            <a:off x="3876675" y="2462212"/>
            <a:ext cx="1778000" cy="406404"/>
            <a:chOff x="0" y="-1"/>
            <a:chExt cx="1778000" cy="406402"/>
          </a:xfrm>
        </p:grpSpPr>
        <p:sp>
          <p:nvSpPr>
            <p:cNvPr id="911" name="矩形"/>
            <p:cNvSpPr/>
            <p:nvPr/>
          </p:nvSpPr>
          <p:spPr>
            <a:xfrm>
              <a:off x="0" y="0"/>
              <a:ext cx="1778000" cy="406401"/>
            </a:xfrm>
            <a:prstGeom prst="rect">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912" name="Control server"/>
            <p:cNvSpPr txBox="1"/>
            <p:nvPr/>
          </p:nvSpPr>
          <p:spPr>
            <a:xfrm>
              <a:off x="0" y="-1"/>
              <a:ext cx="1778000" cy="369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Control server</a:t>
              </a:r>
            </a:p>
          </p:txBody>
        </p:sp>
      </p:grpSp>
      <p:grpSp>
        <p:nvGrpSpPr>
          <p:cNvPr id="916" name="矩形 42"/>
          <p:cNvGrpSpPr/>
          <p:nvPr/>
        </p:nvGrpSpPr>
        <p:grpSpPr>
          <a:xfrm>
            <a:off x="1736723" y="2470148"/>
            <a:ext cx="1614493" cy="406404"/>
            <a:chOff x="-1" y="-1"/>
            <a:chExt cx="1614491" cy="406402"/>
          </a:xfrm>
        </p:grpSpPr>
        <p:sp>
          <p:nvSpPr>
            <p:cNvPr id="914" name="矩形"/>
            <p:cNvSpPr/>
            <p:nvPr/>
          </p:nvSpPr>
          <p:spPr>
            <a:xfrm>
              <a:off x="-1" y="0"/>
              <a:ext cx="1614491" cy="406401"/>
            </a:xfrm>
            <a:prstGeom prst="rect">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915" name="包管理 server"/>
            <p:cNvSpPr txBox="1"/>
            <p:nvPr/>
          </p:nvSpPr>
          <p:spPr>
            <a:xfrm>
              <a:off x="-1" y="-1"/>
              <a:ext cx="1614491" cy="369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包管理 server </a:t>
              </a:r>
            </a:p>
          </p:txBody>
        </p:sp>
      </p:grpSp>
      <p:grpSp>
        <p:nvGrpSpPr>
          <p:cNvPr id="919" name="矩形 43"/>
          <p:cNvGrpSpPr/>
          <p:nvPr/>
        </p:nvGrpSpPr>
        <p:grpSpPr>
          <a:xfrm>
            <a:off x="8266113" y="2454272"/>
            <a:ext cx="1371602" cy="404818"/>
            <a:chOff x="0" y="-1"/>
            <a:chExt cx="1371601" cy="404817"/>
          </a:xfrm>
        </p:grpSpPr>
        <p:sp>
          <p:nvSpPr>
            <p:cNvPr id="917" name="矩形"/>
            <p:cNvSpPr/>
            <p:nvPr/>
          </p:nvSpPr>
          <p:spPr>
            <a:xfrm>
              <a:off x="0" y="-1"/>
              <a:ext cx="1371601" cy="404817"/>
            </a:xfrm>
            <a:prstGeom prst="rect">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918" name="监控 server"/>
            <p:cNvSpPr txBox="1"/>
            <p:nvPr/>
          </p:nvSpPr>
          <p:spPr>
            <a:xfrm>
              <a:off x="0" y="-1"/>
              <a:ext cx="1371601"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监控 server </a:t>
              </a:r>
            </a:p>
          </p:txBody>
        </p:sp>
      </p:grpSp>
      <p:grpSp>
        <p:nvGrpSpPr>
          <p:cNvPr id="922" name="矩形 44"/>
          <p:cNvGrpSpPr/>
          <p:nvPr/>
        </p:nvGrpSpPr>
        <p:grpSpPr>
          <a:xfrm>
            <a:off x="6010275" y="2463798"/>
            <a:ext cx="1778000" cy="406404"/>
            <a:chOff x="0" y="-1"/>
            <a:chExt cx="1778000" cy="406402"/>
          </a:xfrm>
        </p:grpSpPr>
        <p:sp>
          <p:nvSpPr>
            <p:cNvPr id="920" name="矩形"/>
            <p:cNvSpPr/>
            <p:nvPr/>
          </p:nvSpPr>
          <p:spPr>
            <a:xfrm>
              <a:off x="0" y="0"/>
              <a:ext cx="1778000" cy="406401"/>
            </a:xfrm>
            <a:prstGeom prst="rect">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921" name="弹性调度server"/>
            <p:cNvSpPr txBox="1"/>
            <p:nvPr/>
          </p:nvSpPr>
          <p:spPr>
            <a:xfrm>
              <a:off x="0" y="-1"/>
              <a:ext cx="1778000" cy="369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弹性调度server</a:t>
              </a:r>
            </a:p>
          </p:txBody>
        </p:sp>
      </p:grpSp>
      <p:sp>
        <p:nvSpPr>
          <p:cNvPr id="923" name="文本框 2"/>
          <p:cNvSpPr txBox="1"/>
          <p:nvPr/>
        </p:nvSpPr>
        <p:spPr>
          <a:xfrm>
            <a:off x="296863" y="4081462"/>
            <a:ext cx="66941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agent</a:t>
            </a:r>
          </a:p>
        </p:txBody>
      </p:sp>
      <p:sp>
        <p:nvSpPr>
          <p:cNvPr id="924" name="文本框 3"/>
          <p:cNvSpPr txBox="1"/>
          <p:nvPr/>
        </p:nvSpPr>
        <p:spPr>
          <a:xfrm>
            <a:off x="161924" y="1065212"/>
            <a:ext cx="1246491"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管理控制台</a:t>
            </a:r>
          </a:p>
        </p:txBody>
      </p:sp>
      <p:sp>
        <p:nvSpPr>
          <p:cNvPr id="925" name="文本框 4"/>
          <p:cNvSpPr txBox="1"/>
          <p:nvPr/>
        </p:nvSpPr>
        <p:spPr>
          <a:xfrm>
            <a:off x="193675" y="2501899"/>
            <a:ext cx="1015659"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控制模块</a:t>
            </a:r>
          </a:p>
        </p:txBody>
      </p:sp>
      <p:grpSp>
        <p:nvGrpSpPr>
          <p:cNvPr id="928" name="圆角矩形 5"/>
          <p:cNvGrpSpPr/>
          <p:nvPr/>
        </p:nvGrpSpPr>
        <p:grpSpPr>
          <a:xfrm>
            <a:off x="10266363" y="2419350"/>
            <a:ext cx="1793878" cy="439740"/>
            <a:chOff x="0" y="0"/>
            <a:chExt cx="1793876" cy="439739"/>
          </a:xfrm>
        </p:grpSpPr>
        <p:sp>
          <p:nvSpPr>
            <p:cNvPr id="926" name="圆角矩形"/>
            <p:cNvSpPr/>
            <p:nvPr/>
          </p:nvSpPr>
          <p:spPr>
            <a:xfrm>
              <a:off x="0" y="0"/>
              <a:ext cx="1793876" cy="439739"/>
            </a:xfrm>
            <a:prstGeom prst="roundRect">
              <a:avLst>
                <a:gd name="adj" fmla="val 16667"/>
              </a:avLst>
            </a:prstGeom>
            <a:solidFill>
              <a:srgbClr val="FFFF00"/>
            </a:solidFill>
            <a:ln w="9525" cap="flat">
              <a:solidFill>
                <a:srgbClr val="000000"/>
              </a:solidFill>
              <a:prstDash val="solid"/>
              <a:round/>
            </a:ln>
            <a:effectLst/>
          </p:spPr>
          <p:txBody>
            <a:bodyPr wrap="square" lIns="45718" tIns="45718" rIns="45718" bIns="45718" numCol="1" anchor="t">
              <a:noAutofit/>
            </a:bodyP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927" name="服务注册中心"/>
            <p:cNvSpPr txBox="1"/>
            <p:nvPr/>
          </p:nvSpPr>
          <p:spPr>
            <a:xfrm>
              <a:off x="21465" y="21466"/>
              <a:ext cx="1750945"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latin typeface="华文仿宋"/>
                  <a:ea typeface="华文仿宋"/>
                  <a:cs typeface="华文仿宋"/>
                  <a:sym typeface="华文仿宋"/>
                </a:defRPr>
              </a:lvl1pPr>
            </a:lstStyle>
            <a:p>
              <a:r>
                <a:rPr>
                  <a:latin typeface="+mn-lt"/>
                  <a:ea typeface="+mn-ea"/>
                  <a:cs typeface="+mn-ea"/>
                  <a:sym typeface="+mn-lt"/>
                </a:rPr>
                <a:t>服务注册中心</a:t>
              </a:r>
            </a:p>
          </p:txBody>
        </p:sp>
      </p:grpSp>
      <p:grpSp>
        <p:nvGrpSpPr>
          <p:cNvPr id="931" name="圆角矩形 70"/>
          <p:cNvGrpSpPr/>
          <p:nvPr/>
        </p:nvGrpSpPr>
        <p:grpSpPr>
          <a:xfrm>
            <a:off x="10287000" y="3232150"/>
            <a:ext cx="1795467" cy="546102"/>
            <a:chOff x="0" y="0"/>
            <a:chExt cx="1795466" cy="546101"/>
          </a:xfrm>
        </p:grpSpPr>
        <p:sp>
          <p:nvSpPr>
            <p:cNvPr id="929" name="圆角矩形"/>
            <p:cNvSpPr/>
            <p:nvPr/>
          </p:nvSpPr>
          <p:spPr>
            <a:xfrm>
              <a:off x="0" y="0"/>
              <a:ext cx="1795466" cy="546101"/>
            </a:xfrm>
            <a:prstGeom prst="roundRect">
              <a:avLst>
                <a:gd name="adj" fmla="val 16667"/>
              </a:avLst>
            </a:prstGeom>
            <a:solidFill>
              <a:srgbClr val="FFFF00"/>
            </a:solidFill>
            <a:ln w="9525" cap="flat">
              <a:solidFill>
                <a:srgbClr val="000000"/>
              </a:solidFill>
              <a:prstDash val="solid"/>
              <a:round/>
            </a:ln>
            <a:effectLst/>
          </p:spPr>
          <p:txBody>
            <a:bodyPr wrap="square" lIns="45718" tIns="45718" rIns="45718" bIns="45718" numCol="1" anchor="t">
              <a:noAutofit/>
            </a:bodyP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930" name="配置中心"/>
            <p:cNvSpPr txBox="1"/>
            <p:nvPr/>
          </p:nvSpPr>
          <p:spPr>
            <a:xfrm>
              <a:off x="26658" y="26657"/>
              <a:ext cx="1742148"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latin typeface="华文仿宋"/>
                  <a:ea typeface="华文仿宋"/>
                  <a:cs typeface="华文仿宋"/>
                  <a:sym typeface="华文仿宋"/>
                </a:defRPr>
              </a:lvl1pPr>
            </a:lstStyle>
            <a:p>
              <a:r>
                <a:rPr>
                  <a:latin typeface="+mn-lt"/>
                  <a:ea typeface="+mn-ea"/>
                  <a:cs typeface="+mn-ea"/>
                  <a:sym typeface="+mn-lt"/>
                </a:rPr>
                <a:t>配置中心</a:t>
              </a:r>
            </a:p>
          </p:txBody>
        </p:sp>
      </p:grpSp>
      <p:grpSp>
        <p:nvGrpSpPr>
          <p:cNvPr id="934" name="圆角矩形 6"/>
          <p:cNvGrpSpPr/>
          <p:nvPr/>
        </p:nvGrpSpPr>
        <p:grpSpPr>
          <a:xfrm>
            <a:off x="8966198" y="3932236"/>
            <a:ext cx="1360493" cy="569916"/>
            <a:chOff x="-1" y="-1"/>
            <a:chExt cx="1360491" cy="569915"/>
          </a:xfrm>
        </p:grpSpPr>
        <p:sp>
          <p:nvSpPr>
            <p:cNvPr id="932" name="圆角矩形"/>
            <p:cNvSpPr/>
            <p:nvPr/>
          </p:nvSpPr>
          <p:spPr>
            <a:xfrm>
              <a:off x="-1" y="-1"/>
              <a:ext cx="1360491" cy="569915"/>
            </a:xfrm>
            <a:prstGeom prst="roundRect">
              <a:avLst>
                <a:gd name="adj" fmla="val 16667"/>
              </a:avLst>
            </a:prstGeom>
            <a:solidFill>
              <a:srgbClr val="FFFF00"/>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933" name="业务server"/>
            <p:cNvSpPr txBox="1"/>
            <p:nvPr/>
          </p:nvSpPr>
          <p:spPr>
            <a:xfrm>
              <a:off x="27820" y="27820"/>
              <a:ext cx="1304849"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业务server</a:t>
              </a:r>
            </a:p>
          </p:txBody>
        </p:sp>
      </p:grpSp>
      <p:sp>
        <p:nvSpPr>
          <p:cNvPr id="935" name="直接箭头连接符 66"/>
          <p:cNvSpPr/>
          <p:nvPr/>
        </p:nvSpPr>
        <p:spPr>
          <a:xfrm flipH="1">
            <a:off x="2544763" y="2876549"/>
            <a:ext cx="2" cy="105727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36" name="直接箭头连接符 71"/>
          <p:cNvSpPr/>
          <p:nvPr/>
        </p:nvSpPr>
        <p:spPr>
          <a:xfrm flipH="1">
            <a:off x="4745037" y="2868613"/>
            <a:ext cx="20639" cy="106362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37" name="直接箭头连接符 73"/>
          <p:cNvSpPr/>
          <p:nvPr/>
        </p:nvSpPr>
        <p:spPr>
          <a:xfrm flipH="1">
            <a:off x="6883399" y="2870200"/>
            <a:ext cx="15876" cy="1062039"/>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38" name="直接箭头连接符 75"/>
          <p:cNvSpPr/>
          <p:nvPr/>
        </p:nvSpPr>
        <p:spPr>
          <a:xfrm flipH="1">
            <a:off x="7962900" y="2859088"/>
            <a:ext cx="989014" cy="1073152"/>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39" name="直接箭头连接符 77"/>
          <p:cNvSpPr/>
          <p:nvPr/>
        </p:nvSpPr>
        <p:spPr>
          <a:xfrm>
            <a:off x="8966199" y="2876550"/>
            <a:ext cx="549277" cy="1055689"/>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40" name="直接箭头连接符 79"/>
          <p:cNvSpPr/>
          <p:nvPr/>
        </p:nvSpPr>
        <p:spPr>
          <a:xfrm flipV="1">
            <a:off x="3351212" y="2665414"/>
            <a:ext cx="525464" cy="793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41" name="直接箭头连接符 81"/>
          <p:cNvSpPr/>
          <p:nvPr/>
        </p:nvSpPr>
        <p:spPr>
          <a:xfrm>
            <a:off x="5654674" y="2665413"/>
            <a:ext cx="355602" cy="1589"/>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42" name="直接箭头连接符 83"/>
          <p:cNvSpPr/>
          <p:nvPr/>
        </p:nvSpPr>
        <p:spPr>
          <a:xfrm flipV="1">
            <a:off x="7788275" y="2657474"/>
            <a:ext cx="477839" cy="952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43" name="直接箭头连接符 85"/>
          <p:cNvSpPr/>
          <p:nvPr/>
        </p:nvSpPr>
        <p:spPr>
          <a:xfrm flipV="1">
            <a:off x="9647238" y="2640013"/>
            <a:ext cx="619127" cy="129222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944" name="肘形连接符 60"/>
          <p:cNvSpPr/>
          <p:nvPr/>
        </p:nvSpPr>
        <p:spPr>
          <a:xfrm flipV="1">
            <a:off x="10326688" y="3778250"/>
            <a:ext cx="857252" cy="4397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000000"/>
            </a:solidFill>
            <a:tailEnd type="triangle"/>
          </a:ln>
        </p:spPr>
        <p:txBody>
          <a:bodyPr lIns="45718" tIns="45718" rIns="45718" bIns="45718" anchor="ctr"/>
          <a:lstStyle/>
          <a:p>
            <a:pPr>
              <a:defRPr>
                <a:latin typeface="Calibri"/>
                <a:ea typeface="Calibri"/>
                <a:cs typeface="Calibri"/>
                <a:sym typeface="Calibri"/>
              </a:defRPr>
            </a:pPr>
            <a:endParaRPr>
              <a:latin typeface="+mn-lt"/>
              <a:ea typeface="+mn-ea"/>
              <a:cs typeface="+mn-ea"/>
              <a:sym typeface="+mn-lt"/>
            </a:endParaRPr>
          </a:p>
        </p:txBody>
      </p:sp>
      <p:sp>
        <p:nvSpPr>
          <p:cNvPr id="945" name="上下箭头 6"/>
          <p:cNvSpPr/>
          <p:nvPr/>
        </p:nvSpPr>
        <p:spPr>
          <a:xfrm>
            <a:off x="2505074" y="1643063"/>
            <a:ext cx="223840" cy="773114"/>
          </a:xfrm>
          <a:custGeom>
            <a:avLst/>
            <a:gdLst/>
            <a:ahLst/>
            <a:cxnLst>
              <a:cxn ang="0">
                <a:pos x="wd2" y="hd2"/>
              </a:cxn>
              <a:cxn ang="5400000">
                <a:pos x="wd2" y="hd2"/>
              </a:cxn>
              <a:cxn ang="10800000">
                <a:pos x="wd2" y="hd2"/>
              </a:cxn>
              <a:cxn ang="16200000">
                <a:pos x="wd2" y="hd2"/>
              </a:cxn>
            </a:cxnLst>
            <a:rect l="0" t="0" r="r" b="b"/>
            <a:pathLst>
              <a:path w="21600" h="21600" extrusionOk="0">
                <a:moveTo>
                  <a:pt x="0" y="3130"/>
                </a:moveTo>
                <a:lnTo>
                  <a:pt x="10800" y="0"/>
                </a:lnTo>
                <a:lnTo>
                  <a:pt x="21600" y="3130"/>
                </a:lnTo>
                <a:lnTo>
                  <a:pt x="16200" y="3130"/>
                </a:lnTo>
                <a:lnTo>
                  <a:pt x="16200" y="18470"/>
                </a:lnTo>
                <a:lnTo>
                  <a:pt x="21600" y="18470"/>
                </a:lnTo>
                <a:lnTo>
                  <a:pt x="10800" y="21600"/>
                </a:lnTo>
                <a:lnTo>
                  <a:pt x="0" y="18470"/>
                </a:lnTo>
                <a:lnTo>
                  <a:pt x="5400" y="18470"/>
                </a:lnTo>
                <a:lnTo>
                  <a:pt x="5400" y="3130"/>
                </a:lnTo>
                <a:close/>
              </a:path>
            </a:pathLst>
          </a:custGeom>
          <a:ln>
            <a:solidFill>
              <a:srgbClr val="000000"/>
            </a:solidFill>
          </a:ln>
        </p:spPr>
        <p:txBody>
          <a:bodyPr lIns="45718" tIns="45718" rIns="45718" bIns="45718" anchor="ctr"/>
          <a:lstStyle/>
          <a:p>
            <a:pPr>
              <a:defRPr>
                <a:latin typeface="华文仿宋"/>
                <a:ea typeface="华文仿宋"/>
                <a:cs typeface="华文仿宋"/>
                <a:sym typeface="华文仿宋"/>
              </a:defRPr>
            </a:pPr>
            <a:endParaRPr>
              <a:latin typeface="+mn-lt"/>
              <a:ea typeface="+mn-ea"/>
              <a:cs typeface="+mn-ea"/>
              <a:sym typeface="+mn-lt"/>
            </a:endParaRPr>
          </a:p>
        </p:txBody>
      </p:sp>
      <p:sp>
        <p:nvSpPr>
          <p:cNvPr id="946" name="上下箭头 6"/>
          <p:cNvSpPr/>
          <p:nvPr/>
        </p:nvSpPr>
        <p:spPr>
          <a:xfrm>
            <a:off x="8855074" y="1660524"/>
            <a:ext cx="223840" cy="773115"/>
          </a:xfrm>
          <a:custGeom>
            <a:avLst/>
            <a:gdLst/>
            <a:ahLst/>
            <a:cxnLst>
              <a:cxn ang="0">
                <a:pos x="wd2" y="hd2"/>
              </a:cxn>
              <a:cxn ang="5400000">
                <a:pos x="wd2" y="hd2"/>
              </a:cxn>
              <a:cxn ang="10800000">
                <a:pos x="wd2" y="hd2"/>
              </a:cxn>
              <a:cxn ang="16200000">
                <a:pos x="wd2" y="hd2"/>
              </a:cxn>
            </a:cxnLst>
            <a:rect l="0" t="0" r="r" b="b"/>
            <a:pathLst>
              <a:path w="21600" h="21600" extrusionOk="0">
                <a:moveTo>
                  <a:pt x="0" y="3130"/>
                </a:moveTo>
                <a:lnTo>
                  <a:pt x="10800" y="0"/>
                </a:lnTo>
                <a:lnTo>
                  <a:pt x="21600" y="3130"/>
                </a:lnTo>
                <a:lnTo>
                  <a:pt x="16200" y="3130"/>
                </a:lnTo>
                <a:lnTo>
                  <a:pt x="16200" y="18470"/>
                </a:lnTo>
                <a:lnTo>
                  <a:pt x="21600" y="18470"/>
                </a:lnTo>
                <a:lnTo>
                  <a:pt x="10800" y="21600"/>
                </a:lnTo>
                <a:lnTo>
                  <a:pt x="0" y="18470"/>
                </a:lnTo>
                <a:lnTo>
                  <a:pt x="5400" y="18470"/>
                </a:lnTo>
                <a:lnTo>
                  <a:pt x="5400" y="3130"/>
                </a:lnTo>
                <a:close/>
              </a:path>
            </a:pathLst>
          </a:custGeom>
          <a:ln>
            <a:solidFill>
              <a:srgbClr val="000000"/>
            </a:solidFill>
          </a:ln>
        </p:spPr>
        <p:txBody>
          <a:bodyPr lIns="45718" tIns="45718" rIns="45718" bIns="45718" anchor="ctr"/>
          <a:lstStyle/>
          <a:p>
            <a:pPr>
              <a:defRPr>
                <a:latin typeface="华文仿宋"/>
                <a:ea typeface="华文仿宋"/>
                <a:cs typeface="华文仿宋"/>
                <a:sym typeface="华文仿宋"/>
              </a:defRPr>
            </a:pPr>
            <a:endParaRPr>
              <a:latin typeface="+mn-lt"/>
              <a:ea typeface="+mn-ea"/>
              <a:cs typeface="+mn-ea"/>
              <a:sym typeface="+mn-lt"/>
            </a:endParaRPr>
          </a:p>
        </p:txBody>
      </p:sp>
      <p:sp>
        <p:nvSpPr>
          <p:cNvPr id="947" name="文本框 94"/>
          <p:cNvSpPr txBox="1"/>
          <p:nvPr/>
        </p:nvSpPr>
        <p:spPr>
          <a:xfrm>
            <a:off x="1739900" y="1862138"/>
            <a:ext cx="630938" cy="30777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a:latin typeface="华文仿宋"/>
                <a:ea typeface="华文仿宋"/>
                <a:cs typeface="华文仿宋"/>
                <a:sym typeface="华文仿宋"/>
              </a:defRPr>
            </a:lvl1pPr>
          </a:lstStyle>
          <a:p>
            <a:r>
              <a:rPr>
                <a:latin typeface="+mn-lt"/>
                <a:ea typeface="+mn-ea"/>
                <a:cs typeface="+mn-ea"/>
                <a:sym typeface="+mn-lt"/>
              </a:rPr>
              <a:t>包上传</a:t>
            </a:r>
          </a:p>
        </p:txBody>
      </p:sp>
      <p:sp>
        <p:nvSpPr>
          <p:cNvPr id="948" name="文本框 103"/>
          <p:cNvSpPr txBox="1"/>
          <p:nvPr/>
        </p:nvSpPr>
        <p:spPr>
          <a:xfrm>
            <a:off x="3436937" y="1901825"/>
            <a:ext cx="1169547" cy="30777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a:latin typeface="华文仿宋"/>
                <a:ea typeface="华文仿宋"/>
                <a:cs typeface="华文仿宋"/>
                <a:sym typeface="华文仿宋"/>
              </a:defRPr>
            </a:lvl1pPr>
          </a:lstStyle>
          <a:p>
            <a:r>
              <a:rPr>
                <a:latin typeface="+mn-lt"/>
                <a:ea typeface="+mn-ea"/>
                <a:cs typeface="+mn-ea"/>
                <a:sym typeface="+mn-lt"/>
              </a:rPr>
              <a:t>控制命令下发</a:t>
            </a:r>
          </a:p>
        </p:txBody>
      </p:sp>
      <p:sp>
        <p:nvSpPr>
          <p:cNvPr id="949" name="文本框 95"/>
          <p:cNvSpPr txBox="1"/>
          <p:nvPr/>
        </p:nvSpPr>
        <p:spPr>
          <a:xfrm>
            <a:off x="7854950" y="1855788"/>
            <a:ext cx="810474" cy="30777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a:latin typeface="华文仿宋"/>
                <a:ea typeface="华文仿宋"/>
                <a:cs typeface="华文仿宋"/>
                <a:sym typeface="华文仿宋"/>
              </a:defRPr>
            </a:lvl1pPr>
          </a:lstStyle>
          <a:p>
            <a:r>
              <a:rPr>
                <a:latin typeface="+mn-lt"/>
                <a:ea typeface="+mn-ea"/>
                <a:cs typeface="+mn-ea"/>
                <a:sym typeface="+mn-lt"/>
              </a:rPr>
              <a:t>统计监控</a:t>
            </a:r>
          </a:p>
        </p:txBody>
      </p:sp>
      <p:sp>
        <p:nvSpPr>
          <p:cNvPr id="950" name="TextBox 2"/>
          <p:cNvSpPr txBox="1"/>
          <p:nvPr/>
        </p:nvSpPr>
        <p:spPr>
          <a:xfrm>
            <a:off x="1500187" y="4038598"/>
            <a:ext cx="1176338" cy="338550"/>
          </a:xfrm>
          <a:prstGeom prst="rect">
            <a:avLst/>
          </a:prstGeom>
          <a:solidFill>
            <a:schemeClr val="accent4"/>
          </a:solidFill>
          <a:ln w="6350">
            <a:solidFill>
              <a:schemeClr val="accent2"/>
            </a:solidFill>
            <a:miter/>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Jvm 管理</a:t>
            </a:r>
          </a:p>
        </p:txBody>
      </p:sp>
      <p:sp>
        <p:nvSpPr>
          <p:cNvPr id="951" name="矩形 96"/>
          <p:cNvSpPr txBox="1"/>
          <p:nvPr/>
        </p:nvSpPr>
        <p:spPr>
          <a:xfrm>
            <a:off x="357185" y="4703729"/>
            <a:ext cx="11306178" cy="203132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150000"/>
              </a:lnSpc>
              <a:defRPr sz="1400">
                <a:latin typeface="华文仿宋"/>
                <a:ea typeface="华文仿宋"/>
                <a:cs typeface="华文仿宋"/>
                <a:sym typeface="华文仿宋"/>
              </a:defRPr>
            </a:pPr>
            <a:r>
              <a:rPr>
                <a:latin typeface="+mn-lt"/>
                <a:ea typeface="+mn-ea"/>
                <a:cs typeface="+mn-ea"/>
                <a:sym typeface="+mn-lt"/>
              </a:rPr>
              <a:t>通过控制台在应用机器上安装Agent，将应用部署包上传到包管理中心</a:t>
            </a:r>
          </a:p>
          <a:p>
            <a:pPr>
              <a:lnSpc>
                <a:spcPct val="150000"/>
              </a:lnSpc>
              <a:defRPr sz="1400">
                <a:latin typeface="华文仿宋"/>
                <a:ea typeface="华文仿宋"/>
                <a:cs typeface="华文仿宋"/>
                <a:sym typeface="华文仿宋"/>
              </a:defRPr>
            </a:pPr>
            <a:r>
              <a:rPr>
                <a:latin typeface="+mn-lt"/>
                <a:ea typeface="+mn-ea"/>
                <a:cs typeface="+mn-ea"/>
                <a:sym typeface="+mn-lt"/>
              </a:rPr>
              <a:t>通过控制台向控制中心发起扩容操作，控制中心发送扩容指令给Agent</a:t>
            </a:r>
          </a:p>
          <a:p>
            <a:pPr>
              <a:lnSpc>
                <a:spcPct val="150000"/>
              </a:lnSpc>
              <a:defRPr sz="1400">
                <a:latin typeface="华文仿宋"/>
                <a:ea typeface="华文仿宋"/>
                <a:cs typeface="华文仿宋"/>
                <a:sym typeface="华文仿宋"/>
              </a:defRPr>
            </a:pPr>
            <a:r>
              <a:rPr>
                <a:latin typeface="+mn-lt"/>
                <a:ea typeface="+mn-ea"/>
                <a:cs typeface="+mn-ea"/>
                <a:sym typeface="+mn-lt"/>
              </a:rPr>
              <a:t>Agent从包管理中心下载应用部署包，将部署包安装到默认路径并启动</a:t>
            </a:r>
          </a:p>
          <a:p>
            <a:pPr>
              <a:lnSpc>
                <a:spcPct val="150000"/>
              </a:lnSpc>
              <a:defRPr sz="1400">
                <a:latin typeface="华文仿宋"/>
                <a:ea typeface="华文仿宋"/>
                <a:cs typeface="华文仿宋"/>
                <a:sym typeface="华文仿宋"/>
              </a:defRPr>
            </a:pPr>
            <a:r>
              <a:rPr>
                <a:latin typeface="+mn-lt"/>
                <a:ea typeface="+mn-ea"/>
                <a:cs typeface="+mn-ea"/>
                <a:sym typeface="+mn-lt"/>
              </a:rPr>
              <a:t>若应用作为服务提供者，则向服务注册中心发起注册</a:t>
            </a:r>
          </a:p>
          <a:p>
            <a:pPr>
              <a:lnSpc>
                <a:spcPct val="150000"/>
              </a:lnSpc>
              <a:defRPr sz="1400">
                <a:latin typeface="华文仿宋"/>
                <a:ea typeface="华文仿宋"/>
                <a:cs typeface="华文仿宋"/>
                <a:sym typeface="华文仿宋"/>
              </a:defRPr>
            </a:pPr>
            <a:r>
              <a:rPr>
                <a:latin typeface="+mn-lt"/>
                <a:ea typeface="+mn-ea"/>
                <a:cs typeface="+mn-ea"/>
                <a:sym typeface="+mn-lt"/>
              </a:rPr>
              <a:t>若应用作为服务消费者，则从服务注册中心获取服务提供者的地址</a:t>
            </a:r>
          </a:p>
          <a:p>
            <a:pPr>
              <a:lnSpc>
                <a:spcPct val="150000"/>
              </a:lnSpc>
              <a:defRPr sz="1400">
                <a:latin typeface="华文仿宋"/>
                <a:ea typeface="华文仿宋"/>
                <a:cs typeface="华文仿宋"/>
                <a:sym typeface="华文仿宋"/>
              </a:defRPr>
            </a:pPr>
            <a:r>
              <a:rPr>
                <a:latin typeface="+mn-lt"/>
                <a:ea typeface="+mn-ea"/>
                <a:cs typeface="+mn-ea"/>
                <a:sym typeface="+mn-lt"/>
              </a:rPr>
              <a:t>Agent向监控中心上报机器负载情况，自动调度中心分析监控信息并发起扩缩容</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954"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955"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958" name="Rectangle 2"/>
          <p:cNvSpPr txBox="1">
            <a:spLocks noGrp="1"/>
          </p:cNvSpPr>
          <p:nvPr>
            <p:ph type="title"/>
          </p:nvPr>
        </p:nvSpPr>
        <p:spPr>
          <a:prstGeom prst="rect">
            <a:avLst/>
          </a:prstGeom>
        </p:spPr>
        <p:txBody>
          <a:bodyPr/>
          <a:lstStyle/>
          <a:p>
            <a:pPr>
              <a:defRPr sz="2000">
                <a:solidFill>
                  <a:srgbClr val="00A3FF"/>
                </a:solidFill>
                <a:latin typeface="微软雅黑"/>
                <a:ea typeface="微软雅黑"/>
                <a:cs typeface="微软雅黑"/>
                <a:sym typeface="微软雅黑"/>
              </a:defRPr>
            </a:pPr>
            <a:r>
              <a:rPr>
                <a:latin typeface="+mn-lt"/>
                <a:ea typeface="+mn-ea"/>
                <a:cs typeface="+mn-ea"/>
                <a:sym typeface="+mn-lt"/>
              </a:rPr>
              <a:t>服务生命周期管理 – 服务发布 </a:t>
            </a:r>
          </a:p>
        </p:txBody>
      </p:sp>
      <p:sp>
        <p:nvSpPr>
          <p:cNvPr id="960" name="矩形 11"/>
          <p:cNvSpPr txBox="1"/>
          <p:nvPr/>
        </p:nvSpPr>
        <p:spPr>
          <a:xfrm>
            <a:off x="394687" y="1031482"/>
            <a:ext cx="1669817" cy="255236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just">
              <a:lnSpc>
                <a:spcPct val="150000"/>
              </a:lnSpc>
              <a:defRPr sz="1600">
                <a:latin typeface="华文仿宋"/>
                <a:ea typeface="华文仿宋"/>
                <a:cs typeface="华文仿宋"/>
                <a:sym typeface="华文仿宋"/>
              </a:defRPr>
            </a:lvl1pPr>
          </a:lstStyle>
          <a:p>
            <a:r>
              <a:rPr sz="1200" dirty="0">
                <a:latin typeface="+mn-lt"/>
                <a:ea typeface="+mn-ea"/>
                <a:cs typeface="+mn-ea"/>
                <a:sym typeface="+mn-lt"/>
              </a:rPr>
              <a:t>        TSF平台有力的支持服务的自动化的构建（包括代码发布、JVM容器配置、自动化测试）。将服务发布过程中，支持Java的JAR打包上传到TSF平台，提供自动的代码部署服务（注意放通访问策略）</a:t>
            </a:r>
          </a:p>
        </p:txBody>
      </p:sp>
      <p:pic>
        <p:nvPicPr>
          <p:cNvPr id="3" name="图片 2"/>
          <p:cNvPicPr>
            <a:picLocks noChangeAspect="1"/>
          </p:cNvPicPr>
          <p:nvPr/>
        </p:nvPicPr>
        <p:blipFill>
          <a:blip r:embed="rId3"/>
          <a:stretch>
            <a:fillRect/>
          </a:stretch>
        </p:blipFill>
        <p:spPr>
          <a:xfrm>
            <a:off x="2389048" y="296863"/>
            <a:ext cx="9438309" cy="59273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979"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980"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983"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TSF服务注册、发现，调用的客户使用说明</a:t>
            </a:r>
            <a:br>
              <a:rPr>
                <a:latin typeface="+mn-lt"/>
                <a:ea typeface="+mn-ea"/>
                <a:cs typeface="+mn-ea"/>
                <a:sym typeface="+mn-lt"/>
              </a:rPr>
            </a:br>
            <a:endParaRPr>
              <a:latin typeface="+mn-lt"/>
              <a:ea typeface="+mn-ea"/>
              <a:cs typeface="+mn-ea"/>
              <a:sym typeface="+mn-lt"/>
            </a:endParaRPr>
          </a:p>
        </p:txBody>
      </p:sp>
      <p:pic>
        <p:nvPicPr>
          <p:cNvPr id="984"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985"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grpSp>
        <p:nvGrpSpPr>
          <p:cNvPr id="988" name="矩形 12"/>
          <p:cNvGrpSpPr/>
          <p:nvPr/>
        </p:nvGrpSpPr>
        <p:grpSpPr>
          <a:xfrm>
            <a:off x="1601510" y="3805123"/>
            <a:ext cx="1348879" cy="1147599"/>
            <a:chOff x="-2" y="0"/>
            <a:chExt cx="1348877" cy="1147598"/>
          </a:xfrm>
        </p:grpSpPr>
        <p:sp>
          <p:nvSpPr>
            <p:cNvPr id="986" name="矩形"/>
            <p:cNvSpPr/>
            <p:nvPr/>
          </p:nvSpPr>
          <p:spPr>
            <a:xfrm>
              <a:off x="-2" y="0"/>
              <a:ext cx="1348877" cy="1147598"/>
            </a:xfrm>
            <a:prstGeom prst="rect">
              <a:avLst/>
            </a:prstGeom>
            <a:solidFill>
              <a:srgbClr val="92D050"/>
            </a:solidFill>
            <a:ln w="12700" cap="flat">
              <a:noFill/>
              <a:miter lim="400000"/>
            </a:ln>
            <a:effectLst/>
          </p:spPr>
          <p:txBody>
            <a:bodyPr wrap="square" lIns="45718" tIns="45718" rIns="45718" bIns="45718" numCol="1" anchor="ctr">
              <a:noAutofit/>
            </a:bodyPr>
            <a:lstStyle/>
            <a:p>
              <a:pPr algn="ctr">
                <a:defRPr sz="1200">
                  <a:latin typeface="华文仿宋"/>
                  <a:ea typeface="华文仿宋"/>
                  <a:cs typeface="华文仿宋"/>
                  <a:sym typeface="华文仿宋"/>
                </a:defRPr>
              </a:pPr>
              <a:endParaRPr>
                <a:latin typeface="+mn-lt"/>
                <a:ea typeface="+mn-ea"/>
                <a:cs typeface="+mn-ea"/>
                <a:sym typeface="+mn-lt"/>
              </a:endParaRPr>
            </a:p>
          </p:txBody>
        </p:sp>
        <p:sp>
          <p:nvSpPr>
            <p:cNvPr id="987" name="服务调用者…"/>
            <p:cNvSpPr txBox="1"/>
            <p:nvPr/>
          </p:nvSpPr>
          <p:spPr>
            <a:xfrm>
              <a:off x="-2" y="112134"/>
              <a:ext cx="1348877" cy="923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latin typeface="华文仿宋"/>
                  <a:ea typeface="华文仿宋"/>
                  <a:cs typeface="华文仿宋"/>
                  <a:sym typeface="华文仿宋"/>
                </a:defRPr>
              </a:pPr>
              <a:r>
                <a:rPr>
                  <a:latin typeface="+mn-lt"/>
                  <a:ea typeface="+mn-ea"/>
                  <a:cs typeface="+mn-ea"/>
                  <a:sym typeface="+mn-lt"/>
                </a:rPr>
                <a:t>服务调用者</a:t>
              </a:r>
            </a:p>
            <a:p>
              <a:pPr algn="ctr">
                <a:defRPr sz="1200">
                  <a:latin typeface="华文仿宋"/>
                  <a:ea typeface="华文仿宋"/>
                  <a:cs typeface="华文仿宋"/>
                  <a:sym typeface="华文仿宋"/>
                </a:defRPr>
              </a:pPr>
              <a:endParaRPr>
                <a:latin typeface="+mn-lt"/>
                <a:ea typeface="+mn-ea"/>
                <a:cs typeface="+mn-ea"/>
                <a:sym typeface="+mn-lt"/>
              </a:endParaRPr>
            </a:p>
            <a:p>
              <a:pPr algn="ctr">
                <a:defRPr sz="1200">
                  <a:latin typeface="华文仿宋"/>
                  <a:ea typeface="华文仿宋"/>
                  <a:cs typeface="华文仿宋"/>
                  <a:sym typeface="华文仿宋"/>
                </a:defRPr>
              </a:pPr>
              <a:r>
                <a:rPr>
                  <a:latin typeface="+mn-lt"/>
                  <a:ea typeface="+mn-ea"/>
                  <a:cs typeface="+mn-ea"/>
                  <a:sym typeface="+mn-lt"/>
                </a:rPr>
                <a:t>Spring Boot</a:t>
              </a:r>
            </a:p>
            <a:p>
              <a:pPr algn="ctr">
                <a:defRPr sz="1200">
                  <a:latin typeface="华文仿宋"/>
                  <a:ea typeface="华文仿宋"/>
                  <a:cs typeface="华文仿宋"/>
                  <a:sym typeface="华文仿宋"/>
                </a:defRPr>
              </a:pPr>
              <a:r>
                <a:rPr>
                  <a:latin typeface="+mn-lt"/>
                  <a:ea typeface="+mn-ea"/>
                  <a:cs typeface="+mn-ea"/>
                  <a:sym typeface="+mn-lt"/>
                </a:rPr>
                <a:t>（内嵌tomcat)</a:t>
              </a:r>
            </a:p>
          </p:txBody>
        </p:sp>
      </p:grpSp>
      <p:grpSp>
        <p:nvGrpSpPr>
          <p:cNvPr id="991" name="矩形 13"/>
          <p:cNvGrpSpPr/>
          <p:nvPr/>
        </p:nvGrpSpPr>
        <p:grpSpPr>
          <a:xfrm>
            <a:off x="4957648" y="2003149"/>
            <a:ext cx="1763195" cy="1157644"/>
            <a:chOff x="0" y="-1"/>
            <a:chExt cx="1763193" cy="1157643"/>
          </a:xfrm>
        </p:grpSpPr>
        <p:sp>
          <p:nvSpPr>
            <p:cNvPr id="989" name="矩形"/>
            <p:cNvSpPr/>
            <p:nvPr/>
          </p:nvSpPr>
          <p:spPr>
            <a:xfrm>
              <a:off x="0" y="-1"/>
              <a:ext cx="1763193" cy="1157643"/>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defRPr sz="1400">
                  <a:latin typeface="Calibri"/>
                  <a:ea typeface="Calibri"/>
                  <a:cs typeface="Calibri"/>
                  <a:sym typeface="Calibri"/>
                </a:defRPr>
              </a:pPr>
              <a:endParaRPr>
                <a:latin typeface="+mn-lt"/>
                <a:ea typeface="+mn-ea"/>
                <a:cs typeface="+mn-ea"/>
                <a:sym typeface="+mn-lt"/>
              </a:endParaRPr>
            </a:p>
          </p:txBody>
        </p:sp>
        <p:sp>
          <p:nvSpPr>
            <p:cNvPr id="990" name="TSF服务注册中心"/>
            <p:cNvSpPr txBox="1"/>
            <p:nvPr/>
          </p:nvSpPr>
          <p:spPr>
            <a:xfrm>
              <a:off x="0" y="424933"/>
              <a:ext cx="1763193" cy="30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Calibri"/>
                  <a:ea typeface="Calibri"/>
                  <a:cs typeface="Calibri"/>
                  <a:sym typeface="Calibri"/>
                </a:defRPr>
              </a:lvl1pPr>
            </a:lstStyle>
            <a:p>
              <a:r>
                <a:rPr>
                  <a:latin typeface="+mn-lt"/>
                  <a:ea typeface="+mn-ea"/>
                  <a:cs typeface="+mn-ea"/>
                  <a:sym typeface="+mn-lt"/>
                </a:rPr>
                <a:t>TSF服务注册中心</a:t>
              </a:r>
            </a:p>
          </p:txBody>
        </p:sp>
      </p:grpSp>
      <p:sp>
        <p:nvSpPr>
          <p:cNvPr id="992" name="直接连接符 27"/>
          <p:cNvSpPr/>
          <p:nvPr/>
        </p:nvSpPr>
        <p:spPr>
          <a:xfrm flipH="1">
            <a:off x="3164844" y="2741937"/>
            <a:ext cx="1340900" cy="976342"/>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993" name="直接箭头连接符 19"/>
          <p:cNvSpPr/>
          <p:nvPr/>
        </p:nvSpPr>
        <p:spPr>
          <a:xfrm>
            <a:off x="3365421" y="4705634"/>
            <a:ext cx="1018151" cy="244228"/>
          </a:xfrm>
          <a:prstGeom prst="line">
            <a:avLst/>
          </a:prstGeom>
          <a:ln w="12700">
            <a:solidFill>
              <a:schemeClr val="accent1"/>
            </a:solidFill>
            <a:miter/>
            <a:tailEnd type="triangle"/>
          </a:ln>
        </p:spPr>
        <p:txBody>
          <a:bodyPr lIns="45718" tIns="45718" rIns="45718" bIns="45718"/>
          <a:lstStyle/>
          <a:p>
            <a:endParaRPr>
              <a:latin typeface="+mn-lt"/>
              <a:ea typeface="+mn-ea"/>
              <a:cs typeface="+mn-ea"/>
              <a:sym typeface="+mn-lt"/>
            </a:endParaRPr>
          </a:p>
        </p:txBody>
      </p:sp>
      <p:sp>
        <p:nvSpPr>
          <p:cNvPr id="994" name="矩形 16"/>
          <p:cNvSpPr txBox="1"/>
          <p:nvPr/>
        </p:nvSpPr>
        <p:spPr>
          <a:xfrm rot="19365533">
            <a:off x="3465662" y="3021690"/>
            <a:ext cx="348809" cy="24621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latin typeface="+mn-lt"/>
                <a:ea typeface="+mn-ea"/>
                <a:cs typeface="+mn-cs"/>
                <a:sym typeface="Helvetica"/>
              </a:defRPr>
            </a:lvl1pPr>
          </a:lstStyle>
          <a:p>
            <a:r>
              <a:rPr>
                <a:cs typeface="+mn-ea"/>
                <a:sym typeface="+mn-lt"/>
              </a:rPr>
              <a:t>注册</a:t>
            </a:r>
          </a:p>
        </p:txBody>
      </p:sp>
      <p:sp>
        <p:nvSpPr>
          <p:cNvPr id="995" name="直接箭头连接符 19"/>
          <p:cNvSpPr/>
          <p:nvPr/>
        </p:nvSpPr>
        <p:spPr>
          <a:xfrm flipH="1">
            <a:off x="3416043" y="2970248"/>
            <a:ext cx="1492276" cy="1132080"/>
          </a:xfrm>
          <a:prstGeom prst="line">
            <a:avLst/>
          </a:prstGeom>
          <a:ln w="12700">
            <a:solidFill>
              <a:schemeClr val="accent4"/>
            </a:solidFill>
            <a:miter/>
            <a:tailEnd type="triangle"/>
          </a:ln>
        </p:spPr>
        <p:txBody>
          <a:bodyPr lIns="45718" tIns="45718" rIns="45718" bIns="45718"/>
          <a:lstStyle/>
          <a:p>
            <a:endParaRPr>
              <a:latin typeface="+mn-lt"/>
              <a:ea typeface="+mn-ea"/>
              <a:cs typeface="+mn-ea"/>
              <a:sym typeface="+mn-lt"/>
            </a:endParaRPr>
          </a:p>
        </p:txBody>
      </p:sp>
      <p:sp>
        <p:nvSpPr>
          <p:cNvPr id="996" name="矩形 18"/>
          <p:cNvSpPr txBox="1"/>
          <p:nvPr/>
        </p:nvSpPr>
        <p:spPr>
          <a:xfrm rot="19365533">
            <a:off x="3905054" y="3517440"/>
            <a:ext cx="861770" cy="24621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latin typeface="+mn-lt"/>
                <a:ea typeface="+mn-ea"/>
                <a:cs typeface="+mn-cs"/>
                <a:sym typeface="Helvetica"/>
              </a:defRPr>
            </a:lvl1pPr>
          </a:lstStyle>
          <a:p>
            <a:r>
              <a:rPr>
                <a:cs typeface="+mn-ea"/>
                <a:sym typeface="+mn-lt"/>
              </a:rPr>
              <a:t>服务可用列表</a:t>
            </a:r>
          </a:p>
        </p:txBody>
      </p:sp>
      <p:sp>
        <p:nvSpPr>
          <p:cNvPr id="997" name="直接连接符 27"/>
          <p:cNvSpPr/>
          <p:nvPr/>
        </p:nvSpPr>
        <p:spPr>
          <a:xfrm flipH="1">
            <a:off x="4208321" y="2749385"/>
            <a:ext cx="294153" cy="75913"/>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998" name="直接连接符 27"/>
          <p:cNvSpPr/>
          <p:nvPr/>
        </p:nvSpPr>
        <p:spPr>
          <a:xfrm flipH="1">
            <a:off x="4355395" y="2757065"/>
            <a:ext cx="155672" cy="257885"/>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grpSp>
        <p:nvGrpSpPr>
          <p:cNvPr id="1001" name="矩形 21"/>
          <p:cNvGrpSpPr/>
          <p:nvPr/>
        </p:nvGrpSpPr>
        <p:grpSpPr>
          <a:xfrm>
            <a:off x="8572986" y="3943386"/>
            <a:ext cx="2027339" cy="875659"/>
            <a:chOff x="-1" y="0"/>
            <a:chExt cx="2027337" cy="875658"/>
          </a:xfrm>
        </p:grpSpPr>
        <p:sp>
          <p:nvSpPr>
            <p:cNvPr id="999" name="矩形"/>
            <p:cNvSpPr/>
            <p:nvPr/>
          </p:nvSpPr>
          <p:spPr>
            <a:xfrm>
              <a:off x="-1" y="0"/>
              <a:ext cx="2027337" cy="87565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1000" name="服务提供者2：Server_test…"/>
            <p:cNvSpPr txBox="1"/>
            <p:nvPr/>
          </p:nvSpPr>
          <p:spPr>
            <a:xfrm>
              <a:off x="-1" y="22331"/>
              <a:ext cx="2027337" cy="8309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200">
                  <a:latin typeface="华文仿宋"/>
                  <a:ea typeface="华文仿宋"/>
                  <a:cs typeface="华文仿宋"/>
                  <a:sym typeface="华文仿宋"/>
                </a:defRPr>
              </a:pPr>
              <a:r>
                <a:rPr>
                  <a:latin typeface="+mn-lt"/>
                  <a:ea typeface="+mn-ea"/>
                  <a:cs typeface="+mn-ea"/>
                  <a:sym typeface="+mn-lt"/>
                </a:rPr>
                <a:t>服务提供者2：Server_test</a:t>
              </a:r>
            </a:p>
            <a:p>
              <a:pPr algn="ctr">
                <a:defRPr sz="1200">
                  <a:latin typeface="华文仿宋"/>
                  <a:ea typeface="华文仿宋"/>
                  <a:cs typeface="华文仿宋"/>
                  <a:sym typeface="华文仿宋"/>
                </a:defRPr>
              </a:pPr>
              <a:endParaRPr>
                <a:latin typeface="+mn-lt"/>
                <a:ea typeface="+mn-ea"/>
                <a:cs typeface="+mn-ea"/>
                <a:sym typeface="+mn-lt"/>
              </a:endParaRPr>
            </a:p>
            <a:p>
              <a:pPr algn="ctr">
                <a:defRPr sz="1200">
                  <a:latin typeface="华文仿宋"/>
                  <a:ea typeface="华文仿宋"/>
                  <a:cs typeface="华文仿宋"/>
                  <a:sym typeface="华文仿宋"/>
                </a:defRPr>
              </a:pPr>
              <a:r>
                <a:rPr>
                  <a:latin typeface="+mn-lt"/>
                  <a:ea typeface="+mn-ea"/>
                  <a:cs typeface="+mn-ea"/>
                  <a:sym typeface="+mn-lt"/>
                </a:rPr>
                <a:t>Spring Boot</a:t>
              </a:r>
            </a:p>
            <a:p>
              <a:pPr algn="ctr">
                <a:defRPr sz="1200">
                  <a:latin typeface="华文仿宋"/>
                  <a:ea typeface="华文仿宋"/>
                  <a:cs typeface="华文仿宋"/>
                  <a:sym typeface="华文仿宋"/>
                </a:defRPr>
              </a:pPr>
              <a:r>
                <a:rPr>
                  <a:latin typeface="+mn-lt"/>
                  <a:ea typeface="+mn-ea"/>
                  <a:cs typeface="+mn-ea"/>
                  <a:sym typeface="+mn-lt"/>
                </a:rPr>
                <a:t>（内嵌tomcat)</a:t>
              </a:r>
            </a:p>
          </p:txBody>
        </p:sp>
      </p:grpSp>
      <p:sp>
        <p:nvSpPr>
          <p:cNvPr id="1002" name="直接连接符 27"/>
          <p:cNvSpPr/>
          <p:nvPr/>
        </p:nvSpPr>
        <p:spPr>
          <a:xfrm flipH="1" flipV="1">
            <a:off x="6981386" y="3308321"/>
            <a:ext cx="1511870" cy="682280"/>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1003" name="矩形 23"/>
          <p:cNvSpPr txBox="1"/>
          <p:nvPr/>
        </p:nvSpPr>
        <p:spPr>
          <a:xfrm rot="1386414">
            <a:off x="7581498" y="3389669"/>
            <a:ext cx="348809" cy="24621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latin typeface="+mn-lt"/>
                <a:ea typeface="+mn-ea"/>
                <a:cs typeface="+mn-cs"/>
                <a:sym typeface="Helvetica"/>
              </a:defRPr>
            </a:lvl1pPr>
          </a:lstStyle>
          <a:p>
            <a:r>
              <a:rPr>
                <a:cs typeface="+mn-ea"/>
                <a:sym typeface="+mn-lt"/>
              </a:rPr>
              <a:t>注册</a:t>
            </a:r>
          </a:p>
        </p:txBody>
      </p:sp>
      <p:sp>
        <p:nvSpPr>
          <p:cNvPr id="1004" name="直接连接符 27"/>
          <p:cNvSpPr/>
          <p:nvPr/>
        </p:nvSpPr>
        <p:spPr>
          <a:xfrm flipH="1" flipV="1">
            <a:off x="6821837" y="2619525"/>
            <a:ext cx="211498" cy="218078"/>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1005" name="直接连接符 27"/>
          <p:cNvSpPr/>
          <p:nvPr/>
        </p:nvSpPr>
        <p:spPr>
          <a:xfrm flipH="1" flipV="1">
            <a:off x="6810090" y="2647713"/>
            <a:ext cx="301129" cy="7704"/>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1006" name="矩形 26"/>
          <p:cNvSpPr txBox="1"/>
          <p:nvPr/>
        </p:nvSpPr>
        <p:spPr>
          <a:xfrm rot="1386414">
            <a:off x="7627583" y="2820370"/>
            <a:ext cx="348809" cy="24621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latin typeface="+mn-lt"/>
                <a:ea typeface="+mn-ea"/>
                <a:cs typeface="+mn-cs"/>
                <a:sym typeface="Helvetica"/>
              </a:defRPr>
            </a:lvl1pPr>
          </a:lstStyle>
          <a:p>
            <a:r>
              <a:rPr>
                <a:cs typeface="+mn-ea"/>
                <a:sym typeface="+mn-lt"/>
              </a:rPr>
              <a:t>注册</a:t>
            </a:r>
          </a:p>
        </p:txBody>
      </p:sp>
      <p:sp>
        <p:nvSpPr>
          <p:cNvPr id="1007" name="直接连接符 27"/>
          <p:cNvSpPr/>
          <p:nvPr/>
        </p:nvSpPr>
        <p:spPr>
          <a:xfrm flipH="1" flipV="1">
            <a:off x="6937626" y="3286032"/>
            <a:ext cx="211498" cy="218078"/>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1008" name="直接连接符 27"/>
          <p:cNvSpPr/>
          <p:nvPr/>
        </p:nvSpPr>
        <p:spPr>
          <a:xfrm flipH="1" flipV="1">
            <a:off x="6962633" y="3283898"/>
            <a:ext cx="301129" cy="7704"/>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sp>
        <p:nvSpPr>
          <p:cNvPr id="1009" name="直接连接符 27"/>
          <p:cNvSpPr/>
          <p:nvPr/>
        </p:nvSpPr>
        <p:spPr>
          <a:xfrm flipH="1" flipV="1">
            <a:off x="6897750" y="2680940"/>
            <a:ext cx="1511870" cy="682280"/>
          </a:xfrm>
          <a:prstGeom prst="line">
            <a:avLst/>
          </a:prstGeom>
          <a:ln w="25400">
            <a:solidFill>
              <a:srgbClr val="AA7E03"/>
            </a:solidFill>
            <a:prstDash val="sysDash"/>
            <a:miter/>
          </a:ln>
        </p:spPr>
        <p:txBody>
          <a:bodyPr lIns="45718" tIns="45718" rIns="45718" bIns="45718"/>
          <a:lstStyle/>
          <a:p>
            <a:endParaRPr>
              <a:latin typeface="+mn-lt"/>
              <a:ea typeface="+mn-ea"/>
              <a:cs typeface="+mn-ea"/>
              <a:sym typeface="+mn-lt"/>
            </a:endParaRPr>
          </a:p>
        </p:txBody>
      </p:sp>
      <p:grpSp>
        <p:nvGrpSpPr>
          <p:cNvPr id="1012" name="矩形 30"/>
          <p:cNvGrpSpPr/>
          <p:nvPr/>
        </p:nvGrpSpPr>
        <p:grpSpPr>
          <a:xfrm>
            <a:off x="4908315" y="4781575"/>
            <a:ext cx="1348877" cy="1147599"/>
            <a:chOff x="-2" y="0"/>
            <a:chExt cx="1348876" cy="1147598"/>
          </a:xfrm>
        </p:grpSpPr>
        <p:sp>
          <p:nvSpPr>
            <p:cNvPr id="1010" name="矩形"/>
            <p:cNvSpPr/>
            <p:nvPr/>
          </p:nvSpPr>
          <p:spPr>
            <a:xfrm>
              <a:off x="-2" y="0"/>
              <a:ext cx="1348876" cy="1147598"/>
            </a:xfrm>
            <a:prstGeom prst="rect">
              <a:avLst/>
            </a:prstGeom>
            <a:solidFill>
              <a:srgbClr val="DBDBDB"/>
            </a:solidFill>
            <a:ln w="12700" cap="flat">
              <a:noFill/>
              <a:miter lim="400000"/>
            </a:ln>
            <a:effectLst/>
          </p:spPr>
          <p:txBody>
            <a:bodyPr wrap="square" lIns="45718" tIns="45718" rIns="45718" bIns="45718" numCol="1" anchor="ctr">
              <a:noAutofit/>
            </a:bodyPr>
            <a:lstStyle/>
            <a:p>
              <a:pPr algn="ctr">
                <a:defRPr sz="1200">
                  <a:latin typeface="华文仿宋"/>
                  <a:ea typeface="华文仿宋"/>
                  <a:cs typeface="华文仿宋"/>
                  <a:sym typeface="华文仿宋"/>
                </a:defRPr>
              </a:pPr>
              <a:endParaRPr>
                <a:latin typeface="+mn-lt"/>
                <a:ea typeface="+mn-ea"/>
                <a:cs typeface="+mn-ea"/>
                <a:sym typeface="+mn-lt"/>
              </a:endParaRPr>
            </a:p>
          </p:txBody>
        </p:sp>
        <p:sp>
          <p:nvSpPr>
            <p:cNvPr id="1011" name="客户端负载均衡"/>
            <p:cNvSpPr txBox="1"/>
            <p:nvPr/>
          </p:nvSpPr>
          <p:spPr>
            <a:xfrm>
              <a:off x="-2" y="435299"/>
              <a:ext cx="1348876" cy="276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200">
                  <a:latin typeface="华文仿宋"/>
                  <a:ea typeface="华文仿宋"/>
                  <a:cs typeface="华文仿宋"/>
                  <a:sym typeface="华文仿宋"/>
                </a:defRPr>
              </a:lvl1pPr>
            </a:lstStyle>
            <a:p>
              <a:r>
                <a:rPr>
                  <a:latin typeface="+mn-lt"/>
                  <a:ea typeface="+mn-ea"/>
                  <a:cs typeface="+mn-ea"/>
                  <a:sym typeface="+mn-lt"/>
                </a:rPr>
                <a:t>客户端负载均衡</a:t>
              </a:r>
            </a:p>
          </p:txBody>
        </p:sp>
      </p:grpSp>
      <p:sp>
        <p:nvSpPr>
          <p:cNvPr id="1013" name="矩形 33"/>
          <p:cNvSpPr txBox="1"/>
          <p:nvPr/>
        </p:nvSpPr>
        <p:spPr>
          <a:xfrm rot="837462">
            <a:off x="3034260" y="5002282"/>
            <a:ext cx="1374731" cy="24621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latin typeface="+mn-lt"/>
                <a:ea typeface="+mn-ea"/>
                <a:cs typeface="+mn-cs"/>
                <a:sym typeface="Helvetica"/>
              </a:defRPr>
            </a:lvl1pPr>
          </a:lstStyle>
          <a:p>
            <a:r>
              <a:rPr>
                <a:cs typeface="+mn-ea"/>
                <a:sym typeface="+mn-lt"/>
              </a:rPr>
              <a:t>调用者客户端本地调用</a:t>
            </a:r>
          </a:p>
        </p:txBody>
      </p:sp>
      <p:sp>
        <p:nvSpPr>
          <p:cNvPr id="1014" name="直接箭头连接符 19"/>
          <p:cNvSpPr/>
          <p:nvPr/>
        </p:nvSpPr>
        <p:spPr>
          <a:xfrm flipV="1">
            <a:off x="6581457" y="4551299"/>
            <a:ext cx="1911798" cy="627639"/>
          </a:xfrm>
          <a:prstGeom prst="line">
            <a:avLst/>
          </a:prstGeom>
          <a:ln w="12700">
            <a:solidFill>
              <a:schemeClr val="accent1"/>
            </a:solidFill>
            <a:miter/>
            <a:tailEnd type="triangle"/>
          </a:ln>
        </p:spPr>
        <p:txBody>
          <a:bodyPr lIns="45718" tIns="45718" rIns="45718" bIns="45718"/>
          <a:lstStyle/>
          <a:p>
            <a:endParaRPr>
              <a:latin typeface="+mn-lt"/>
              <a:ea typeface="+mn-ea"/>
              <a:cs typeface="+mn-ea"/>
              <a:sym typeface="+mn-lt"/>
            </a:endParaRPr>
          </a:p>
        </p:txBody>
      </p:sp>
      <p:sp>
        <p:nvSpPr>
          <p:cNvPr id="1015" name="矩形 35"/>
          <p:cNvSpPr txBox="1"/>
          <p:nvPr/>
        </p:nvSpPr>
        <p:spPr>
          <a:xfrm rot="20528593">
            <a:off x="6984261" y="5133982"/>
            <a:ext cx="2147379" cy="40010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1000">
                <a:latin typeface="Arial"/>
                <a:ea typeface="Arial"/>
                <a:cs typeface="Arial"/>
                <a:sym typeface="Arial"/>
              </a:defRPr>
            </a:pPr>
            <a:r>
              <a:rPr>
                <a:latin typeface="+mn-lt"/>
                <a:ea typeface="+mn-ea"/>
                <a:cs typeface="+mn-ea"/>
                <a:sym typeface="+mn-lt"/>
              </a:rPr>
              <a:t>ribbon通过负载均衡算法</a:t>
            </a:r>
          </a:p>
          <a:p>
            <a:pPr>
              <a:defRPr sz="1000">
                <a:latin typeface="+mn-lt"/>
                <a:ea typeface="+mn-ea"/>
                <a:cs typeface="+mn-cs"/>
                <a:sym typeface="Helvetica"/>
              </a:defRPr>
            </a:pPr>
            <a:r>
              <a:rPr>
                <a:latin typeface="+mn-lt"/>
                <a:ea typeface="+mn-ea"/>
                <a:cs typeface="+mn-ea"/>
                <a:sym typeface="+mn-lt"/>
              </a:rPr>
              <a:t>选出Service_test的1个实例进行访问</a:t>
            </a:r>
          </a:p>
        </p:txBody>
      </p:sp>
      <p:grpSp>
        <p:nvGrpSpPr>
          <p:cNvPr id="1018" name="矩形 36"/>
          <p:cNvGrpSpPr/>
          <p:nvPr/>
        </p:nvGrpSpPr>
        <p:grpSpPr>
          <a:xfrm>
            <a:off x="8568023" y="2804149"/>
            <a:ext cx="2027339" cy="875659"/>
            <a:chOff x="-1" y="0"/>
            <a:chExt cx="2027337" cy="875658"/>
          </a:xfrm>
        </p:grpSpPr>
        <p:sp>
          <p:nvSpPr>
            <p:cNvPr id="1016" name="矩形"/>
            <p:cNvSpPr/>
            <p:nvPr/>
          </p:nvSpPr>
          <p:spPr>
            <a:xfrm>
              <a:off x="-1" y="0"/>
              <a:ext cx="2027337" cy="87565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1017" name="服务提供者1：Server_test…"/>
            <p:cNvSpPr txBox="1"/>
            <p:nvPr/>
          </p:nvSpPr>
          <p:spPr>
            <a:xfrm>
              <a:off x="-1" y="22331"/>
              <a:ext cx="2027337" cy="8309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200">
                  <a:latin typeface="华文仿宋"/>
                  <a:ea typeface="华文仿宋"/>
                  <a:cs typeface="华文仿宋"/>
                  <a:sym typeface="华文仿宋"/>
                </a:defRPr>
              </a:pPr>
              <a:r>
                <a:rPr>
                  <a:latin typeface="+mn-lt"/>
                  <a:ea typeface="+mn-ea"/>
                  <a:cs typeface="+mn-ea"/>
                  <a:sym typeface="+mn-lt"/>
                </a:rPr>
                <a:t>服务提供者1：Server_test</a:t>
              </a:r>
            </a:p>
            <a:p>
              <a:pPr algn="ctr">
                <a:defRPr sz="1200">
                  <a:latin typeface="华文仿宋"/>
                  <a:ea typeface="华文仿宋"/>
                  <a:cs typeface="华文仿宋"/>
                  <a:sym typeface="华文仿宋"/>
                </a:defRPr>
              </a:pPr>
              <a:endParaRPr>
                <a:latin typeface="+mn-lt"/>
                <a:ea typeface="+mn-ea"/>
                <a:cs typeface="+mn-ea"/>
                <a:sym typeface="+mn-lt"/>
              </a:endParaRPr>
            </a:p>
            <a:p>
              <a:pPr algn="ctr">
                <a:defRPr sz="1200">
                  <a:latin typeface="华文仿宋"/>
                  <a:ea typeface="华文仿宋"/>
                  <a:cs typeface="华文仿宋"/>
                  <a:sym typeface="华文仿宋"/>
                </a:defRPr>
              </a:pPr>
              <a:r>
                <a:rPr>
                  <a:latin typeface="+mn-lt"/>
                  <a:ea typeface="+mn-ea"/>
                  <a:cs typeface="+mn-ea"/>
                  <a:sym typeface="+mn-lt"/>
                </a:rPr>
                <a:t>Spring Boot</a:t>
              </a:r>
            </a:p>
            <a:p>
              <a:pPr algn="ctr">
                <a:defRPr sz="1200">
                  <a:latin typeface="华文仿宋"/>
                  <a:ea typeface="华文仿宋"/>
                  <a:cs typeface="华文仿宋"/>
                  <a:sym typeface="华文仿宋"/>
                </a:defRPr>
              </a:pPr>
              <a:r>
                <a:rPr>
                  <a:latin typeface="+mn-lt"/>
                  <a:ea typeface="+mn-ea"/>
                  <a:cs typeface="+mn-ea"/>
                  <a:sym typeface="+mn-lt"/>
                </a:rPr>
                <a:t>（内嵌tomcat)</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02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02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025"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TSF服务注册、发现，调用的客户使用说明</a:t>
            </a:r>
            <a:br>
              <a:rPr>
                <a:latin typeface="+mn-lt"/>
                <a:ea typeface="+mn-ea"/>
                <a:cs typeface="+mn-ea"/>
                <a:sym typeface="+mn-lt"/>
              </a:rPr>
            </a:br>
            <a:endParaRPr>
              <a:latin typeface="+mn-lt"/>
              <a:ea typeface="+mn-ea"/>
              <a:cs typeface="+mn-ea"/>
              <a:sym typeface="+mn-lt"/>
            </a:endParaRPr>
          </a:p>
        </p:txBody>
      </p:sp>
      <p:sp>
        <p:nvSpPr>
          <p:cNvPr id="1026" name="矩形 2"/>
          <p:cNvSpPr txBox="1"/>
          <p:nvPr/>
        </p:nvSpPr>
        <p:spPr>
          <a:xfrm>
            <a:off x="2258566" y="2560320"/>
            <a:ext cx="7278625" cy="218521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腾讯云TSF服务，基于</a:t>
            </a:r>
            <a:r>
              <a:rPr sz="2400">
                <a:latin typeface="+mn-lt"/>
                <a:ea typeface="+mn-ea"/>
                <a:cs typeface="+mn-ea"/>
                <a:sym typeface="+mn-lt"/>
              </a:rPr>
              <a:t>Spring Cloud Consul</a:t>
            </a:r>
            <a:r>
              <a:rPr>
                <a:latin typeface="+mn-lt"/>
                <a:ea typeface="+mn-ea"/>
                <a:cs typeface="+mn-ea"/>
                <a:sym typeface="+mn-lt"/>
              </a:rPr>
              <a:t>提供</a:t>
            </a:r>
            <a:r>
              <a:rPr sz="2400">
                <a:latin typeface="+mn-lt"/>
                <a:ea typeface="+mn-ea"/>
                <a:cs typeface="+mn-ea"/>
                <a:sym typeface="+mn-lt"/>
              </a:rPr>
              <a:t>PaaS</a:t>
            </a:r>
            <a:r>
              <a:rPr>
                <a:latin typeface="+mn-lt"/>
                <a:ea typeface="+mn-ea"/>
                <a:cs typeface="+mn-ea"/>
                <a:sym typeface="+mn-lt"/>
              </a:rPr>
              <a:t>化的服务注册中心能力：</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注册中心，用于服务端注册远程服务以及客户端发现服务 </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服务端（服务提供者），对外提供后台服务，将自己的服务信息注册到注册中心 </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客户端（服务调用者），从注册中心获取远程服务的注册信息，然后进行远程过程调用</a:t>
            </a:r>
          </a:p>
        </p:txBody>
      </p:sp>
      <p:pic>
        <p:nvPicPr>
          <p:cNvPr id="1027"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028"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03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03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035"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TSF服务注册中心 使用说明</a:t>
            </a:r>
            <a:br>
              <a:rPr>
                <a:latin typeface="+mn-lt"/>
                <a:ea typeface="+mn-ea"/>
                <a:cs typeface="+mn-ea"/>
                <a:sym typeface="+mn-lt"/>
              </a:rPr>
            </a:br>
            <a:endParaRPr>
              <a:latin typeface="+mn-lt"/>
              <a:ea typeface="+mn-ea"/>
              <a:cs typeface="+mn-ea"/>
              <a:sym typeface="+mn-lt"/>
            </a:endParaRPr>
          </a:p>
        </p:txBody>
      </p:sp>
      <p:pic>
        <p:nvPicPr>
          <p:cNvPr id="1036"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037"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grpSp>
        <p:nvGrpSpPr>
          <p:cNvPr id="1068" name="组合 146"/>
          <p:cNvGrpSpPr/>
          <p:nvPr/>
        </p:nvGrpSpPr>
        <p:grpSpPr>
          <a:xfrm>
            <a:off x="5329196" y="2056227"/>
            <a:ext cx="6757796" cy="3129593"/>
            <a:chOff x="-3" y="-3"/>
            <a:chExt cx="6757794" cy="3129592"/>
          </a:xfrm>
        </p:grpSpPr>
        <p:grpSp>
          <p:nvGrpSpPr>
            <p:cNvPr id="1040" name="矩形 20"/>
            <p:cNvGrpSpPr/>
            <p:nvPr/>
          </p:nvGrpSpPr>
          <p:grpSpPr>
            <a:xfrm>
              <a:off x="2315753" y="-3"/>
              <a:ext cx="1956754" cy="540504"/>
              <a:chOff x="-2" y="-2"/>
              <a:chExt cx="1956753" cy="540503"/>
            </a:xfrm>
          </p:grpSpPr>
          <p:sp>
            <p:nvSpPr>
              <p:cNvPr id="1038" name="矩形"/>
              <p:cNvSpPr/>
              <p:nvPr/>
            </p:nvSpPr>
            <p:spPr>
              <a:xfrm>
                <a:off x="-2" y="-2"/>
                <a:ext cx="1956753" cy="540503"/>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1039" name="Consul"/>
              <p:cNvSpPr txBox="1"/>
              <p:nvPr/>
            </p:nvSpPr>
            <p:spPr>
              <a:xfrm>
                <a:off x="-2" y="56260"/>
                <a:ext cx="1956753" cy="427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600">
                    <a:latin typeface="Arial"/>
                    <a:ea typeface="Arial"/>
                    <a:cs typeface="Arial"/>
                    <a:sym typeface="Arial"/>
                  </a:defRPr>
                </a:lvl1pPr>
              </a:lstStyle>
              <a:p>
                <a:r>
                  <a:rPr>
                    <a:latin typeface="+mn-lt"/>
                    <a:ea typeface="+mn-ea"/>
                    <a:cs typeface="+mn-ea"/>
                    <a:sym typeface="+mn-lt"/>
                  </a:rPr>
                  <a:t>Consul</a:t>
                </a:r>
              </a:p>
            </p:txBody>
          </p:sp>
        </p:grpSp>
        <p:grpSp>
          <p:nvGrpSpPr>
            <p:cNvPr id="1043" name="矩形 21"/>
            <p:cNvGrpSpPr/>
            <p:nvPr/>
          </p:nvGrpSpPr>
          <p:grpSpPr>
            <a:xfrm>
              <a:off x="1403682" y="1336734"/>
              <a:ext cx="1286132" cy="540502"/>
              <a:chOff x="0" y="0"/>
              <a:chExt cx="1286130" cy="540500"/>
            </a:xfrm>
          </p:grpSpPr>
          <p:sp>
            <p:nvSpPr>
              <p:cNvPr id="1041" name="矩形"/>
              <p:cNvSpPr/>
              <p:nvPr/>
            </p:nvSpPr>
            <p:spPr>
              <a:xfrm>
                <a:off x="0" y="0"/>
                <a:ext cx="1286130" cy="540500"/>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400">
                    <a:latin typeface="Arial"/>
                    <a:ea typeface="Arial"/>
                    <a:cs typeface="Arial"/>
                    <a:sym typeface="Arial"/>
                  </a:defRPr>
                </a:pPr>
                <a:endParaRPr>
                  <a:latin typeface="+mn-lt"/>
                  <a:ea typeface="+mn-ea"/>
                  <a:cs typeface="+mn-ea"/>
                  <a:sym typeface="+mn-lt"/>
                </a:endParaRPr>
              </a:p>
            </p:txBody>
          </p:sp>
          <p:sp>
            <p:nvSpPr>
              <p:cNvPr id="1042" name="Consul Client"/>
              <p:cNvSpPr txBox="1"/>
              <p:nvPr/>
            </p:nvSpPr>
            <p:spPr>
              <a:xfrm>
                <a:off x="0" y="71649"/>
                <a:ext cx="1286130" cy="3971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400">
                    <a:latin typeface="Arial"/>
                    <a:ea typeface="Arial"/>
                    <a:cs typeface="Arial"/>
                    <a:sym typeface="Arial"/>
                  </a:defRPr>
                </a:lvl1pPr>
              </a:lstStyle>
              <a:p>
                <a:r>
                  <a:rPr>
                    <a:latin typeface="+mn-lt"/>
                    <a:ea typeface="+mn-ea"/>
                    <a:cs typeface="+mn-ea"/>
                    <a:sym typeface="+mn-lt"/>
                  </a:rPr>
                  <a:t>Consul Client</a:t>
                </a:r>
              </a:p>
            </p:txBody>
          </p:sp>
        </p:grpSp>
        <p:grpSp>
          <p:nvGrpSpPr>
            <p:cNvPr id="1046" name="矩形 25"/>
            <p:cNvGrpSpPr/>
            <p:nvPr/>
          </p:nvGrpSpPr>
          <p:grpSpPr>
            <a:xfrm>
              <a:off x="-3" y="1200867"/>
              <a:ext cx="2859345" cy="1928722"/>
              <a:chOff x="-2" y="0"/>
              <a:chExt cx="2859344" cy="1928720"/>
            </a:xfrm>
          </p:grpSpPr>
          <p:sp>
            <p:nvSpPr>
              <p:cNvPr id="1044" name="矩形"/>
              <p:cNvSpPr/>
              <p:nvPr/>
            </p:nvSpPr>
            <p:spPr>
              <a:xfrm>
                <a:off x="-2" y="0"/>
                <a:ext cx="2859344" cy="1928720"/>
              </a:xfrm>
              <a:prstGeom prst="rect">
                <a:avLst/>
              </a:prstGeom>
              <a:noFill/>
              <a:ln w="9525" cap="flat">
                <a:solidFill>
                  <a:srgbClr val="000000"/>
                </a:solidFill>
                <a:prstDash val="solid"/>
                <a:round/>
              </a:ln>
              <a:effectLst/>
            </p:spPr>
            <p:txBody>
              <a:bodyPr wrap="square" lIns="45718" tIns="45718" rIns="45718" bIns="45718" numCol="1" anchor="b">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1045" name="服务消费者"/>
              <p:cNvSpPr txBox="1"/>
              <p:nvPr/>
            </p:nvSpPr>
            <p:spPr>
              <a:xfrm>
                <a:off x="-2" y="1500741"/>
                <a:ext cx="2859344" cy="427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b">
                <a:spAutoFit/>
              </a:bodyPr>
              <a:lstStyle>
                <a:lvl1pPr algn="ctr">
                  <a:defRPr sz="1600">
                    <a:latin typeface="+mn-lt"/>
                    <a:ea typeface="+mn-ea"/>
                    <a:cs typeface="+mn-cs"/>
                    <a:sym typeface="Helvetica"/>
                  </a:defRPr>
                </a:lvl1pPr>
              </a:lstStyle>
              <a:p>
                <a:r>
                  <a:rPr>
                    <a:cs typeface="+mn-ea"/>
                    <a:sym typeface="+mn-lt"/>
                  </a:rPr>
                  <a:t>服务消费者</a:t>
                </a:r>
              </a:p>
            </p:txBody>
          </p:sp>
        </p:grpSp>
        <p:sp>
          <p:nvSpPr>
            <p:cNvPr id="1047" name="直接箭头连接符 5"/>
            <p:cNvSpPr/>
            <p:nvPr/>
          </p:nvSpPr>
          <p:spPr>
            <a:xfrm flipH="1">
              <a:off x="974793" y="1606983"/>
              <a:ext cx="428891" cy="406270"/>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nvGrpSpPr>
            <p:cNvPr id="1050" name="矩形 28"/>
            <p:cNvGrpSpPr/>
            <p:nvPr/>
          </p:nvGrpSpPr>
          <p:grpSpPr>
            <a:xfrm>
              <a:off x="1403682" y="2149270"/>
              <a:ext cx="1286132" cy="540502"/>
              <a:chOff x="0" y="0"/>
              <a:chExt cx="1286130" cy="540500"/>
            </a:xfrm>
          </p:grpSpPr>
          <p:sp>
            <p:nvSpPr>
              <p:cNvPr id="1048" name="矩形"/>
              <p:cNvSpPr/>
              <p:nvPr/>
            </p:nvSpPr>
            <p:spPr>
              <a:xfrm>
                <a:off x="0" y="0"/>
                <a:ext cx="1286130" cy="540500"/>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400">
                    <a:latin typeface="Arial"/>
                    <a:ea typeface="Arial"/>
                    <a:cs typeface="Arial"/>
                    <a:sym typeface="Arial"/>
                  </a:defRPr>
                </a:pPr>
                <a:endParaRPr>
                  <a:latin typeface="+mn-lt"/>
                  <a:ea typeface="+mn-ea"/>
                  <a:cs typeface="+mn-ea"/>
                  <a:sym typeface="+mn-lt"/>
                </a:endParaRPr>
              </a:p>
            </p:txBody>
          </p:sp>
          <p:sp>
            <p:nvSpPr>
              <p:cNvPr id="1049" name="RESTful"/>
              <p:cNvSpPr txBox="1"/>
              <p:nvPr/>
            </p:nvSpPr>
            <p:spPr>
              <a:xfrm>
                <a:off x="0" y="71649"/>
                <a:ext cx="1286130" cy="3971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400">
                    <a:latin typeface="Arial"/>
                    <a:ea typeface="Arial"/>
                    <a:cs typeface="Arial"/>
                    <a:sym typeface="Arial"/>
                  </a:defRPr>
                </a:lvl1pPr>
              </a:lstStyle>
              <a:p>
                <a:r>
                  <a:rPr>
                    <a:latin typeface="+mn-lt"/>
                    <a:ea typeface="+mn-ea"/>
                    <a:cs typeface="+mn-ea"/>
                    <a:sym typeface="+mn-lt"/>
                  </a:rPr>
                  <a:t>RESTful</a:t>
                </a:r>
              </a:p>
            </p:txBody>
          </p:sp>
        </p:grpSp>
        <p:grpSp>
          <p:nvGrpSpPr>
            <p:cNvPr id="1053" name="矩形 29"/>
            <p:cNvGrpSpPr/>
            <p:nvPr/>
          </p:nvGrpSpPr>
          <p:grpSpPr>
            <a:xfrm>
              <a:off x="97520" y="1743003"/>
              <a:ext cx="877274" cy="540502"/>
              <a:chOff x="-1" y="0"/>
              <a:chExt cx="877273" cy="540500"/>
            </a:xfrm>
          </p:grpSpPr>
          <p:sp>
            <p:nvSpPr>
              <p:cNvPr id="1051" name="矩形"/>
              <p:cNvSpPr/>
              <p:nvPr/>
            </p:nvSpPr>
            <p:spPr>
              <a:xfrm>
                <a:off x="-1" y="0"/>
                <a:ext cx="877273" cy="540500"/>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a:latin typeface="Calibri"/>
                    <a:ea typeface="Calibri"/>
                    <a:cs typeface="Calibri"/>
                    <a:sym typeface="Calibri"/>
                  </a:defRPr>
                </a:pPr>
                <a:endParaRPr>
                  <a:latin typeface="+mn-lt"/>
                  <a:ea typeface="+mn-ea"/>
                  <a:cs typeface="+mn-ea"/>
                  <a:sym typeface="+mn-lt"/>
                </a:endParaRPr>
              </a:p>
            </p:txBody>
          </p:sp>
          <p:sp>
            <p:nvSpPr>
              <p:cNvPr id="1052" name="Feign"/>
              <p:cNvSpPr txBox="1"/>
              <p:nvPr/>
            </p:nvSpPr>
            <p:spPr>
              <a:xfrm>
                <a:off x="-1" y="71649"/>
                <a:ext cx="877273" cy="3971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400">
                    <a:latin typeface="Arial"/>
                    <a:ea typeface="Arial"/>
                    <a:cs typeface="Arial"/>
                    <a:sym typeface="Arial"/>
                  </a:defRPr>
                </a:lvl1pPr>
              </a:lstStyle>
              <a:p>
                <a:r>
                  <a:rPr>
                    <a:latin typeface="+mn-lt"/>
                    <a:ea typeface="+mn-ea"/>
                    <a:cs typeface="+mn-ea"/>
                    <a:sym typeface="+mn-lt"/>
                  </a:rPr>
                  <a:t>Feign</a:t>
                </a:r>
              </a:p>
            </p:txBody>
          </p:sp>
        </p:grpSp>
        <p:grpSp>
          <p:nvGrpSpPr>
            <p:cNvPr id="1056" name="矩形 34"/>
            <p:cNvGrpSpPr/>
            <p:nvPr/>
          </p:nvGrpSpPr>
          <p:grpSpPr>
            <a:xfrm>
              <a:off x="3898446" y="1169870"/>
              <a:ext cx="2859345" cy="1959719"/>
              <a:chOff x="-2" y="-1"/>
              <a:chExt cx="2859344" cy="1959718"/>
            </a:xfrm>
          </p:grpSpPr>
          <p:sp>
            <p:nvSpPr>
              <p:cNvPr id="1054" name="矩形"/>
              <p:cNvSpPr/>
              <p:nvPr/>
            </p:nvSpPr>
            <p:spPr>
              <a:xfrm>
                <a:off x="-2" y="-1"/>
                <a:ext cx="2859344" cy="1959718"/>
              </a:xfrm>
              <a:prstGeom prst="rect">
                <a:avLst/>
              </a:prstGeom>
              <a:noFill/>
              <a:ln w="9525" cap="flat">
                <a:solidFill>
                  <a:srgbClr val="000000"/>
                </a:solidFill>
                <a:prstDash val="solid"/>
                <a:round/>
              </a:ln>
              <a:effectLst/>
            </p:spPr>
            <p:txBody>
              <a:bodyPr wrap="square" lIns="45718" tIns="45718" rIns="45718" bIns="45718" numCol="1" anchor="b">
                <a:noAutofit/>
              </a:bodyPr>
              <a:lstStyle/>
              <a:p>
                <a:pPr algn="ctr">
                  <a:defRPr sz="1600">
                    <a:latin typeface="Arial"/>
                    <a:ea typeface="Arial"/>
                    <a:cs typeface="Arial"/>
                    <a:sym typeface="Arial"/>
                  </a:defRPr>
                </a:pPr>
                <a:endParaRPr>
                  <a:latin typeface="+mn-lt"/>
                  <a:ea typeface="+mn-ea"/>
                  <a:cs typeface="+mn-ea"/>
                  <a:sym typeface="+mn-lt"/>
                </a:endParaRPr>
              </a:p>
            </p:txBody>
          </p:sp>
          <p:sp>
            <p:nvSpPr>
              <p:cNvPr id="1055" name="服务提供者"/>
              <p:cNvSpPr txBox="1"/>
              <p:nvPr/>
            </p:nvSpPr>
            <p:spPr>
              <a:xfrm>
                <a:off x="-2" y="1531736"/>
                <a:ext cx="2859344" cy="4279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b">
                <a:spAutoFit/>
              </a:bodyPr>
              <a:lstStyle>
                <a:lvl1pPr algn="ctr">
                  <a:defRPr sz="1600">
                    <a:latin typeface="+mn-lt"/>
                    <a:ea typeface="+mn-ea"/>
                    <a:cs typeface="+mn-cs"/>
                    <a:sym typeface="Helvetica"/>
                  </a:defRPr>
                </a:lvl1pPr>
              </a:lstStyle>
              <a:p>
                <a:r>
                  <a:rPr>
                    <a:cs typeface="+mn-ea"/>
                    <a:sym typeface="+mn-lt"/>
                  </a:rPr>
                  <a:t>服务提供者</a:t>
                </a:r>
              </a:p>
            </p:txBody>
          </p:sp>
        </p:grpSp>
        <p:sp>
          <p:nvSpPr>
            <p:cNvPr id="1057" name="直接箭头连接符 100"/>
            <p:cNvSpPr/>
            <p:nvPr/>
          </p:nvSpPr>
          <p:spPr>
            <a:xfrm flipH="1">
              <a:off x="2046746" y="540497"/>
              <a:ext cx="962094" cy="796238"/>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1058" name="直接箭头连接符 148"/>
            <p:cNvSpPr/>
            <p:nvPr/>
          </p:nvSpPr>
          <p:spPr>
            <a:xfrm>
              <a:off x="974792" y="2013252"/>
              <a:ext cx="428892" cy="406269"/>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grpSp>
          <p:nvGrpSpPr>
            <p:cNvPr id="1061" name="矩形 39"/>
            <p:cNvGrpSpPr/>
            <p:nvPr/>
          </p:nvGrpSpPr>
          <p:grpSpPr>
            <a:xfrm>
              <a:off x="4057488" y="1336733"/>
              <a:ext cx="1286132" cy="540502"/>
              <a:chOff x="0" y="0"/>
              <a:chExt cx="1286130" cy="540500"/>
            </a:xfrm>
          </p:grpSpPr>
          <p:sp>
            <p:nvSpPr>
              <p:cNvPr id="1059" name="矩形"/>
              <p:cNvSpPr/>
              <p:nvPr/>
            </p:nvSpPr>
            <p:spPr>
              <a:xfrm>
                <a:off x="0" y="0"/>
                <a:ext cx="1286130" cy="540500"/>
              </a:xfrm>
              <a:prstGeom prst="rect">
                <a:avLst/>
              </a:prstGeom>
              <a:solidFill>
                <a:schemeClr val="accent1"/>
              </a:solidFill>
              <a:ln w="9525" cap="flat">
                <a:solidFill>
                  <a:srgbClr val="000000"/>
                </a:solidFill>
                <a:prstDash val="solid"/>
                <a:round/>
              </a:ln>
              <a:effectLst/>
            </p:spPr>
            <p:txBody>
              <a:bodyPr wrap="square" lIns="45718" tIns="45718" rIns="45718" bIns="45718" numCol="1" anchor="ctr">
                <a:noAutofit/>
              </a:bodyPr>
              <a:lstStyle/>
              <a:p>
                <a:pPr algn="ctr">
                  <a:defRPr sz="1400">
                    <a:latin typeface="Arial"/>
                    <a:ea typeface="Arial"/>
                    <a:cs typeface="Arial"/>
                    <a:sym typeface="Arial"/>
                  </a:defRPr>
                </a:pPr>
                <a:endParaRPr>
                  <a:latin typeface="+mn-lt"/>
                  <a:ea typeface="+mn-ea"/>
                  <a:cs typeface="+mn-ea"/>
                  <a:sym typeface="+mn-lt"/>
                </a:endParaRPr>
              </a:p>
            </p:txBody>
          </p:sp>
          <p:sp>
            <p:nvSpPr>
              <p:cNvPr id="1060" name="Consul Client"/>
              <p:cNvSpPr txBox="1"/>
              <p:nvPr/>
            </p:nvSpPr>
            <p:spPr>
              <a:xfrm>
                <a:off x="0" y="71649"/>
                <a:ext cx="1286130" cy="3971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9999" tIns="89999" rIns="89999" bIns="89999" numCol="1" anchor="ctr">
                <a:spAutoFit/>
              </a:bodyPr>
              <a:lstStyle>
                <a:lvl1pPr algn="ctr">
                  <a:defRPr sz="1400">
                    <a:latin typeface="Arial"/>
                    <a:ea typeface="Arial"/>
                    <a:cs typeface="Arial"/>
                    <a:sym typeface="Arial"/>
                  </a:defRPr>
                </a:lvl1pPr>
              </a:lstStyle>
              <a:p>
                <a:r>
                  <a:rPr>
                    <a:latin typeface="+mn-lt"/>
                    <a:ea typeface="+mn-ea"/>
                    <a:cs typeface="+mn-ea"/>
                    <a:sym typeface="+mn-lt"/>
                  </a:rPr>
                  <a:t>Consul Client</a:t>
                </a:r>
              </a:p>
            </p:txBody>
          </p:sp>
        </p:grpSp>
        <p:sp>
          <p:nvSpPr>
            <p:cNvPr id="1062" name="直接箭头连接符 153"/>
            <p:cNvSpPr/>
            <p:nvPr/>
          </p:nvSpPr>
          <p:spPr>
            <a:xfrm flipH="1" flipV="1">
              <a:off x="3728918" y="540497"/>
              <a:ext cx="971636" cy="796238"/>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1063" name="TextBox 120"/>
            <p:cNvSpPr txBox="1"/>
            <p:nvPr/>
          </p:nvSpPr>
          <p:spPr>
            <a:xfrm>
              <a:off x="4206986" y="578308"/>
              <a:ext cx="386030" cy="4160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ct val="150000"/>
                </a:lnSpc>
                <a:defRPr sz="1600">
                  <a:latin typeface="微软雅黑"/>
                  <a:ea typeface="微软雅黑"/>
                  <a:cs typeface="微软雅黑"/>
                  <a:sym typeface="微软雅黑"/>
                </a:defRPr>
              </a:lvl1pPr>
            </a:lstStyle>
            <a:p>
              <a:r>
                <a:rPr>
                  <a:latin typeface="+mn-lt"/>
                  <a:ea typeface="+mn-ea"/>
                  <a:cs typeface="+mn-ea"/>
                  <a:sym typeface="+mn-lt"/>
                </a:rPr>
                <a:t>1</a:t>
              </a:r>
            </a:p>
          </p:txBody>
        </p:sp>
        <p:sp>
          <p:nvSpPr>
            <p:cNvPr id="1064" name="TextBox 158"/>
            <p:cNvSpPr txBox="1"/>
            <p:nvPr/>
          </p:nvSpPr>
          <p:spPr>
            <a:xfrm>
              <a:off x="2201252" y="578308"/>
              <a:ext cx="386030" cy="4160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ct val="150000"/>
                </a:lnSpc>
                <a:defRPr sz="1600">
                  <a:latin typeface="微软雅黑"/>
                  <a:ea typeface="微软雅黑"/>
                  <a:cs typeface="微软雅黑"/>
                  <a:sym typeface="微软雅黑"/>
                </a:defRPr>
              </a:lvl1pPr>
            </a:lstStyle>
            <a:p>
              <a:r>
                <a:rPr>
                  <a:latin typeface="+mn-lt"/>
                  <a:ea typeface="+mn-ea"/>
                  <a:cs typeface="+mn-ea"/>
                  <a:sym typeface="+mn-lt"/>
                </a:rPr>
                <a:t>2</a:t>
              </a:r>
            </a:p>
          </p:txBody>
        </p:sp>
        <p:sp>
          <p:nvSpPr>
            <p:cNvPr id="1065" name="TextBox 159"/>
            <p:cNvSpPr txBox="1"/>
            <p:nvPr/>
          </p:nvSpPr>
          <p:spPr>
            <a:xfrm>
              <a:off x="982598" y="2142562"/>
              <a:ext cx="386030" cy="4160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ct val="150000"/>
                </a:lnSpc>
                <a:defRPr sz="1600">
                  <a:latin typeface="微软雅黑"/>
                  <a:ea typeface="微软雅黑"/>
                  <a:cs typeface="微软雅黑"/>
                  <a:sym typeface="微软雅黑"/>
                </a:defRPr>
              </a:lvl1pPr>
            </a:lstStyle>
            <a:p>
              <a:r>
                <a:rPr>
                  <a:latin typeface="+mn-lt"/>
                  <a:ea typeface="+mn-ea"/>
                  <a:cs typeface="+mn-ea"/>
                  <a:sym typeface="+mn-lt"/>
                </a:rPr>
                <a:t>3</a:t>
              </a:r>
            </a:p>
          </p:txBody>
        </p:sp>
        <p:sp>
          <p:nvSpPr>
            <p:cNvPr id="1066" name="直接箭头连接符 167"/>
            <p:cNvSpPr/>
            <p:nvPr/>
          </p:nvSpPr>
          <p:spPr>
            <a:xfrm flipV="1">
              <a:off x="2689810" y="2419518"/>
              <a:ext cx="1208640" cy="3"/>
            </a:xfrm>
            <a:prstGeom prst="line">
              <a:avLst/>
            </a:prstGeom>
            <a:noFill/>
            <a:ln w="25400" cap="flat">
              <a:solidFill>
                <a:srgbClr val="000000"/>
              </a:solidFill>
              <a:prstDash val="solid"/>
              <a:round/>
              <a:tailEnd type="triangle" w="med" len="med"/>
            </a:ln>
            <a:effectLst/>
          </p:spPr>
          <p:txBody>
            <a:bodyPr wrap="square" lIns="45718" tIns="45718" rIns="45718" bIns="45718" numCol="1" anchor="t">
              <a:noAutofit/>
            </a:bodyPr>
            <a:lstStyle/>
            <a:p>
              <a:endParaRPr>
                <a:latin typeface="+mn-lt"/>
                <a:ea typeface="+mn-ea"/>
                <a:cs typeface="+mn-ea"/>
                <a:sym typeface="+mn-lt"/>
              </a:endParaRPr>
            </a:p>
          </p:txBody>
        </p:sp>
        <p:sp>
          <p:nvSpPr>
            <p:cNvPr id="1067" name="TextBox 179"/>
            <p:cNvSpPr txBox="1"/>
            <p:nvPr/>
          </p:nvSpPr>
          <p:spPr>
            <a:xfrm>
              <a:off x="3194340" y="2000187"/>
              <a:ext cx="386030" cy="4160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ct val="150000"/>
                </a:lnSpc>
                <a:defRPr sz="1600">
                  <a:latin typeface="微软雅黑"/>
                  <a:ea typeface="微软雅黑"/>
                  <a:cs typeface="微软雅黑"/>
                  <a:sym typeface="微软雅黑"/>
                </a:defRPr>
              </a:lvl1pPr>
            </a:lstStyle>
            <a:p>
              <a:r>
                <a:rPr>
                  <a:latin typeface="+mn-lt"/>
                  <a:ea typeface="+mn-ea"/>
                  <a:cs typeface="+mn-ea"/>
                  <a:sym typeface="+mn-lt"/>
                </a:rPr>
                <a:t>4</a:t>
              </a:r>
            </a:p>
          </p:txBody>
        </p:sp>
      </p:grpSp>
      <p:sp>
        <p:nvSpPr>
          <p:cNvPr id="1069" name="Text Box 3"/>
          <p:cNvSpPr txBox="1"/>
          <p:nvPr/>
        </p:nvSpPr>
        <p:spPr>
          <a:xfrm>
            <a:off x="306899" y="2670135"/>
            <a:ext cx="4850826" cy="267765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150000"/>
              </a:lnSpc>
              <a:defRPr sz="1400">
                <a:latin typeface="华文仿宋"/>
                <a:ea typeface="华文仿宋"/>
                <a:cs typeface="华文仿宋"/>
                <a:sym typeface="华文仿宋"/>
              </a:defRPr>
            </a:pPr>
            <a:r>
              <a:rPr>
                <a:latin typeface="+mn-lt"/>
                <a:ea typeface="+mn-ea"/>
                <a:cs typeface="+mn-ea"/>
                <a:sym typeface="+mn-lt"/>
              </a:rPr>
              <a:t>1. 服务提供者通过Consul Client向Consul发起注册</a:t>
            </a:r>
          </a:p>
          <a:p>
            <a:pPr>
              <a:lnSpc>
                <a:spcPct val="150000"/>
              </a:lnSpc>
              <a:defRPr sz="1400">
                <a:latin typeface="华文仿宋"/>
                <a:ea typeface="华文仿宋"/>
                <a:cs typeface="华文仿宋"/>
                <a:sym typeface="华文仿宋"/>
              </a:defRPr>
            </a:pPr>
            <a:r>
              <a:rPr>
                <a:latin typeface="+mn-lt"/>
                <a:ea typeface="+mn-ea"/>
                <a:cs typeface="+mn-ea"/>
                <a:sym typeface="+mn-lt"/>
              </a:rPr>
              <a:t>    Consul和Consul Client保持心跳，若服务提供者故障，则将其从服务的地址列表中剔除</a:t>
            </a:r>
          </a:p>
          <a:p>
            <a:pPr>
              <a:lnSpc>
                <a:spcPct val="150000"/>
              </a:lnSpc>
              <a:defRPr sz="1400">
                <a:latin typeface="华文仿宋"/>
                <a:ea typeface="华文仿宋"/>
                <a:cs typeface="华文仿宋"/>
                <a:sym typeface="华文仿宋"/>
              </a:defRPr>
            </a:pPr>
            <a:endParaRPr>
              <a:latin typeface="+mn-lt"/>
              <a:ea typeface="+mn-ea"/>
              <a:cs typeface="+mn-ea"/>
              <a:sym typeface="+mn-lt"/>
            </a:endParaRPr>
          </a:p>
          <a:p>
            <a:pPr>
              <a:lnSpc>
                <a:spcPct val="150000"/>
              </a:lnSpc>
              <a:defRPr sz="1400">
                <a:latin typeface="华文仿宋"/>
                <a:ea typeface="华文仿宋"/>
                <a:cs typeface="华文仿宋"/>
                <a:sym typeface="华文仿宋"/>
              </a:defRPr>
            </a:pPr>
            <a:r>
              <a:rPr>
                <a:latin typeface="+mn-lt"/>
                <a:ea typeface="+mn-ea"/>
                <a:cs typeface="+mn-ea"/>
                <a:sym typeface="+mn-lt"/>
              </a:rPr>
              <a:t>2. 服务消费者通过Consul Client从Consul获取服务的地址列表</a:t>
            </a:r>
          </a:p>
          <a:p>
            <a:pPr>
              <a:lnSpc>
                <a:spcPct val="150000"/>
              </a:lnSpc>
              <a:defRPr sz="1400">
                <a:latin typeface="华文仿宋"/>
                <a:ea typeface="华文仿宋"/>
                <a:cs typeface="华文仿宋"/>
                <a:sym typeface="华文仿宋"/>
              </a:defRPr>
            </a:pPr>
            <a:endParaRPr>
              <a:latin typeface="+mn-lt"/>
              <a:ea typeface="+mn-ea"/>
              <a:cs typeface="+mn-ea"/>
              <a:sym typeface="+mn-lt"/>
            </a:endParaRPr>
          </a:p>
          <a:p>
            <a:pPr>
              <a:lnSpc>
                <a:spcPct val="150000"/>
              </a:lnSpc>
              <a:defRPr sz="1400">
                <a:latin typeface="华文仿宋"/>
                <a:ea typeface="华文仿宋"/>
                <a:cs typeface="华文仿宋"/>
                <a:sym typeface="华文仿宋"/>
              </a:defRPr>
            </a:pPr>
            <a:r>
              <a:rPr>
                <a:latin typeface="+mn-lt"/>
                <a:ea typeface="+mn-ea"/>
                <a:cs typeface="+mn-ea"/>
                <a:sym typeface="+mn-lt"/>
              </a:rPr>
              <a:t>3. 服务消费者向服务提供者发送RESTful请求</a:t>
            </a:r>
          </a:p>
        </p:txBody>
      </p:sp>
      <p:sp>
        <p:nvSpPr>
          <p:cNvPr id="1070" name="Text Box 3"/>
          <p:cNvSpPr txBox="1"/>
          <p:nvPr/>
        </p:nvSpPr>
        <p:spPr>
          <a:xfrm>
            <a:off x="244475" y="1999382"/>
            <a:ext cx="8712200" cy="417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150000"/>
              </a:lnSpc>
              <a:defRPr sz="1600" b="1">
                <a:latin typeface="微软雅黑"/>
                <a:ea typeface="微软雅黑"/>
                <a:cs typeface="微软雅黑"/>
                <a:sym typeface="微软雅黑"/>
              </a:defRPr>
            </a:pPr>
            <a:r>
              <a:rPr>
                <a:latin typeface="+mn-lt"/>
                <a:ea typeface="+mn-ea"/>
                <a:cs typeface="+mn-ea"/>
                <a:sym typeface="+mn-lt"/>
              </a:rPr>
              <a:t>服务注册发现 + RPC调用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2" name="Picture 1" descr="Picture 1"/>
          <p:cNvPicPr>
            <a:picLocks noChangeAspect="1"/>
          </p:cNvPicPr>
          <p:nvPr/>
        </p:nvPicPr>
        <p:blipFill>
          <a:blip r:embed="rId2">
            <a:extLst/>
          </a:blip>
          <a:stretch>
            <a:fillRect/>
          </a:stretch>
        </p:blipFill>
        <p:spPr>
          <a:xfrm>
            <a:off x="513099" y="1225296"/>
            <a:ext cx="5270502" cy="5118102"/>
          </a:xfrm>
          <a:prstGeom prst="rect">
            <a:avLst/>
          </a:prstGeom>
          <a:ln w="12700">
            <a:miter lim="400000"/>
          </a:ln>
        </p:spPr>
      </p:pic>
      <p:sp>
        <p:nvSpPr>
          <p:cNvPr id="1073"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074"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075" name="Picture 5" descr="Picture 5"/>
          <p:cNvPicPr>
            <a:picLocks noChangeAspect="1"/>
          </p:cNvPicPr>
          <p:nvPr/>
        </p:nvPicPr>
        <p:blipFill>
          <a:blip r:embed="rId3">
            <a:extLst/>
          </a:blip>
          <a:stretch>
            <a:fillRect/>
          </a:stretch>
        </p:blipFill>
        <p:spPr>
          <a:xfrm>
            <a:off x="11258550" y="296863"/>
            <a:ext cx="434975" cy="503238"/>
          </a:xfrm>
          <a:prstGeom prst="rect">
            <a:avLst/>
          </a:prstGeom>
          <a:ln w="12700">
            <a:miter lim="400000"/>
          </a:ln>
        </p:spPr>
      </p:pic>
      <p:sp>
        <p:nvSpPr>
          <p:cNvPr id="1078"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TSF服务注册中心  使用说明</a:t>
            </a:r>
            <a:br>
              <a:rPr>
                <a:latin typeface="+mn-lt"/>
                <a:ea typeface="+mn-ea"/>
                <a:cs typeface="+mn-ea"/>
                <a:sym typeface="+mn-lt"/>
              </a:rPr>
            </a:br>
            <a:endParaRPr>
              <a:latin typeface="+mn-lt"/>
              <a:ea typeface="+mn-ea"/>
              <a:cs typeface="+mn-ea"/>
              <a:sym typeface="+mn-lt"/>
            </a:endParaRPr>
          </a:p>
        </p:txBody>
      </p:sp>
      <p:pic>
        <p:nvPicPr>
          <p:cNvPr id="1079" name="图片 5" descr="图片 5"/>
          <p:cNvPicPr>
            <a:picLocks noChangeAspect="1"/>
          </p:cNvPicPr>
          <p:nvPr/>
        </p:nvPicPr>
        <p:blipFill>
          <a:blip r:embed="rId4">
            <a:extLst/>
          </a:blip>
          <a:stretch>
            <a:fillRect/>
          </a:stretch>
        </p:blipFill>
        <p:spPr>
          <a:xfrm>
            <a:off x="10788853" y="198563"/>
            <a:ext cx="1222301" cy="1026734"/>
          </a:xfrm>
          <a:prstGeom prst="rect">
            <a:avLst/>
          </a:prstGeom>
          <a:ln w="12700">
            <a:miter lim="400000"/>
          </a:ln>
        </p:spPr>
      </p:pic>
      <p:pic>
        <p:nvPicPr>
          <p:cNvPr id="1080" name="图片 6" descr="图片 6"/>
          <p:cNvPicPr>
            <a:picLocks noChangeAspect="1"/>
          </p:cNvPicPr>
          <p:nvPr/>
        </p:nvPicPr>
        <p:blipFill>
          <a:blip r:embed="rId5">
            <a:extLst/>
          </a:blip>
          <a:stretch>
            <a:fillRect/>
          </a:stretch>
        </p:blipFill>
        <p:spPr>
          <a:xfrm>
            <a:off x="9159823" y="407850"/>
            <a:ext cx="1721106" cy="598190"/>
          </a:xfrm>
          <a:prstGeom prst="rect">
            <a:avLst/>
          </a:prstGeom>
          <a:ln w="12700">
            <a:miter lim="400000"/>
          </a:ln>
        </p:spPr>
      </p:pic>
      <p:sp>
        <p:nvSpPr>
          <p:cNvPr id="1081" name="矩形 3"/>
          <p:cNvSpPr txBox="1"/>
          <p:nvPr/>
        </p:nvSpPr>
        <p:spPr>
          <a:xfrm>
            <a:off x="6592061" y="2085935"/>
            <a:ext cx="5290314" cy="332398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        您在本地自行部署Consul服务时，一般分为Client和Server。Client接收应用的请求，将请求转发给Server，可以根据性能要求进行扩展。Server一般3或5台构成集群，负责保存服务注册信息，也可以直接接收应用的请求</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        腾讯云的TSF平台，通过raft算法，来实现集群内的高可用及数据同步，</a:t>
            </a:r>
            <a:r>
              <a:rPr>
                <a:solidFill>
                  <a:srgbClr val="FF0000"/>
                </a:solidFill>
                <a:latin typeface="+mn-lt"/>
                <a:ea typeface="+mn-ea"/>
                <a:cs typeface="+mn-ea"/>
                <a:sym typeface="+mn-lt"/>
              </a:rPr>
              <a:t>且可以提供金融级，同城跨数据中心的容灾</a:t>
            </a:r>
            <a:r>
              <a:rPr>
                <a:latin typeface="+mn-lt"/>
                <a:ea typeface="+mn-ea"/>
                <a:cs typeface="+mn-ea"/>
                <a:sym typeface="+mn-lt"/>
              </a:rPr>
              <a:t>。每个数据中心的Consul Cluster都会在运行于server模式下的agent节点中选出一个Leader节点，这个选举过程通过Consul实现的raft协议保证，多个 server节点上的Consul数据信息是强一致的</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        开发者无需关注Consul集群的设备运维，弹性扩缩容，集群一致性同步等。</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084"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085"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088"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TSF服务注册中心 使用说明</a:t>
            </a:r>
            <a:br>
              <a:rPr>
                <a:latin typeface="+mn-lt"/>
                <a:ea typeface="+mn-ea"/>
                <a:cs typeface="+mn-ea"/>
                <a:sym typeface="+mn-lt"/>
              </a:rPr>
            </a:br>
            <a:endParaRPr>
              <a:latin typeface="+mn-lt"/>
              <a:ea typeface="+mn-ea"/>
              <a:cs typeface="+mn-ea"/>
              <a:sym typeface="+mn-lt"/>
            </a:endParaRPr>
          </a:p>
        </p:txBody>
      </p:sp>
      <p:pic>
        <p:nvPicPr>
          <p:cNvPr id="1089"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090"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grpSp>
        <p:nvGrpSpPr>
          <p:cNvPr id="1093" name="矩形 5"/>
          <p:cNvGrpSpPr/>
          <p:nvPr/>
        </p:nvGrpSpPr>
        <p:grpSpPr>
          <a:xfrm>
            <a:off x="1149032" y="2031299"/>
            <a:ext cx="1657352" cy="284168"/>
            <a:chOff x="0" y="-1"/>
            <a:chExt cx="1657351" cy="284166"/>
          </a:xfrm>
        </p:grpSpPr>
        <p:sp>
          <p:nvSpPr>
            <p:cNvPr id="1091" name="矩形"/>
            <p:cNvSpPr/>
            <p:nvPr/>
          </p:nvSpPr>
          <p:spPr>
            <a:xfrm>
              <a:off x="0" y="-1"/>
              <a:ext cx="1657351" cy="284166"/>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latin typeface="+mn-lt"/>
                <a:ea typeface="+mn-ea"/>
                <a:cs typeface="+mn-ea"/>
                <a:sym typeface="+mn-lt"/>
              </a:endParaRPr>
            </a:p>
          </p:txBody>
        </p:sp>
        <p:sp>
          <p:nvSpPr>
            <p:cNvPr id="1092" name="Raft 确保副本强一致"/>
            <p:cNvSpPr txBox="1"/>
            <p:nvPr/>
          </p:nvSpPr>
          <p:spPr>
            <a:xfrm>
              <a:off x="0" y="3583"/>
              <a:ext cx="1657351" cy="2769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sz="1200">
                  <a:latin typeface="华文仿宋"/>
                  <a:ea typeface="华文仿宋"/>
                  <a:cs typeface="华文仿宋"/>
                  <a:sym typeface="华文仿宋"/>
                </a:defRPr>
              </a:lvl1pPr>
            </a:lstStyle>
            <a:p>
              <a:r>
                <a:rPr>
                  <a:latin typeface="+mn-lt"/>
                  <a:ea typeface="+mn-ea"/>
                  <a:cs typeface="+mn-ea"/>
                  <a:sym typeface="+mn-lt"/>
                </a:rPr>
                <a:t>Raft 确保副本强一致</a:t>
              </a:r>
            </a:p>
          </p:txBody>
        </p:sp>
      </p:grpSp>
      <p:sp>
        <p:nvSpPr>
          <p:cNvPr id="1094" name="圆角矩形 55"/>
          <p:cNvSpPr/>
          <p:nvPr/>
        </p:nvSpPr>
        <p:spPr>
          <a:xfrm>
            <a:off x="1210944" y="1420113"/>
            <a:ext cx="3171826" cy="3435352"/>
          </a:xfrm>
          <a:prstGeom prst="roundRect">
            <a:avLst>
              <a:gd name="adj" fmla="val 16667"/>
            </a:avLst>
          </a:prstGeom>
          <a:ln w="19050">
            <a:solidFill>
              <a:srgbClr val="000000"/>
            </a:solidFill>
          </a:ln>
        </p:spPr>
        <p:txBody>
          <a:bodyPr lIns="45718" tIns="45718" rIns="45718" bIns="45718" anchor="ct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1095" name="丁字箭头 14"/>
          <p:cNvSpPr/>
          <p:nvPr/>
        </p:nvSpPr>
        <p:spPr>
          <a:xfrm>
            <a:off x="2238056" y="2067814"/>
            <a:ext cx="1127127" cy="438152"/>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2099" y="10800"/>
                </a:lnTo>
                <a:lnTo>
                  <a:pt x="2099" y="13500"/>
                </a:lnTo>
                <a:lnTo>
                  <a:pt x="9750" y="13500"/>
                </a:lnTo>
                <a:lnTo>
                  <a:pt x="9750" y="5400"/>
                </a:lnTo>
                <a:lnTo>
                  <a:pt x="8701" y="5400"/>
                </a:lnTo>
                <a:lnTo>
                  <a:pt x="10800" y="0"/>
                </a:lnTo>
                <a:lnTo>
                  <a:pt x="12899" y="5400"/>
                </a:lnTo>
                <a:lnTo>
                  <a:pt x="11850" y="5400"/>
                </a:lnTo>
                <a:lnTo>
                  <a:pt x="11850" y="13500"/>
                </a:lnTo>
                <a:lnTo>
                  <a:pt x="19501" y="13500"/>
                </a:lnTo>
                <a:lnTo>
                  <a:pt x="19501" y="10800"/>
                </a:lnTo>
                <a:lnTo>
                  <a:pt x="21600" y="16200"/>
                </a:lnTo>
                <a:lnTo>
                  <a:pt x="19501" y="21600"/>
                </a:lnTo>
                <a:lnTo>
                  <a:pt x="19501" y="18900"/>
                </a:lnTo>
                <a:lnTo>
                  <a:pt x="2099" y="18900"/>
                </a:lnTo>
                <a:lnTo>
                  <a:pt x="2099" y="21600"/>
                </a:lnTo>
                <a:close/>
              </a:path>
            </a:pathLst>
          </a:custGeom>
          <a:ln>
            <a:solidFill>
              <a:srgbClr val="000000"/>
            </a:solidFill>
          </a:ln>
        </p:spPr>
        <p:txBody>
          <a:bodyPr lIns="45718" tIns="45718" rIns="45718" bIns="45718" anchor="ctr"/>
          <a:lstStyle/>
          <a:p>
            <a:pPr>
              <a:defRPr>
                <a:latin typeface="华文仿宋"/>
                <a:ea typeface="华文仿宋"/>
                <a:cs typeface="华文仿宋"/>
                <a:sym typeface="华文仿宋"/>
              </a:defRPr>
            </a:pPr>
            <a:endParaRPr>
              <a:latin typeface="+mn-lt"/>
              <a:ea typeface="+mn-ea"/>
              <a:cs typeface="+mn-ea"/>
              <a:sym typeface="+mn-lt"/>
            </a:endParaRPr>
          </a:p>
        </p:txBody>
      </p:sp>
      <p:grpSp>
        <p:nvGrpSpPr>
          <p:cNvPr id="1098" name="椭圆 15"/>
          <p:cNvGrpSpPr/>
          <p:nvPr/>
        </p:nvGrpSpPr>
        <p:grpSpPr>
          <a:xfrm>
            <a:off x="2163445" y="1556639"/>
            <a:ext cx="1201742" cy="433391"/>
            <a:chOff x="0" y="0"/>
            <a:chExt cx="1201741" cy="433389"/>
          </a:xfrm>
        </p:grpSpPr>
        <p:sp>
          <p:nvSpPr>
            <p:cNvPr id="1096" name="椭圆形"/>
            <p:cNvSpPr/>
            <p:nvPr/>
          </p:nvSpPr>
          <p:spPr>
            <a:xfrm>
              <a:off x="0" y="0"/>
              <a:ext cx="1201741" cy="433389"/>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097" name="server"/>
            <p:cNvSpPr txBox="1"/>
            <p:nvPr/>
          </p:nvSpPr>
          <p:spPr>
            <a:xfrm>
              <a:off x="175989" y="63468"/>
              <a:ext cx="849762" cy="3385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01" name="椭圆 17"/>
          <p:cNvGrpSpPr/>
          <p:nvPr/>
        </p:nvGrpSpPr>
        <p:grpSpPr>
          <a:xfrm>
            <a:off x="1522094" y="2532949"/>
            <a:ext cx="1201742" cy="434980"/>
            <a:chOff x="0" y="-1"/>
            <a:chExt cx="1201741" cy="434979"/>
          </a:xfrm>
        </p:grpSpPr>
        <p:sp>
          <p:nvSpPr>
            <p:cNvPr id="1099" name="椭圆形"/>
            <p:cNvSpPr/>
            <p:nvPr/>
          </p:nvSpPr>
          <p:spPr>
            <a:xfrm>
              <a:off x="0" y="-1"/>
              <a:ext cx="1201741" cy="434979"/>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00" name="server"/>
            <p:cNvSpPr txBox="1"/>
            <p:nvPr/>
          </p:nvSpPr>
          <p:spPr>
            <a:xfrm>
              <a:off x="175989" y="63700"/>
              <a:ext cx="849762"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04" name="椭圆 18"/>
          <p:cNvGrpSpPr/>
          <p:nvPr/>
        </p:nvGrpSpPr>
        <p:grpSpPr>
          <a:xfrm>
            <a:off x="2828607" y="2534537"/>
            <a:ext cx="1201742" cy="434980"/>
            <a:chOff x="0" y="-1"/>
            <a:chExt cx="1201741" cy="434979"/>
          </a:xfrm>
        </p:grpSpPr>
        <p:sp>
          <p:nvSpPr>
            <p:cNvPr id="1102" name="椭圆形"/>
            <p:cNvSpPr/>
            <p:nvPr/>
          </p:nvSpPr>
          <p:spPr>
            <a:xfrm>
              <a:off x="0" y="-1"/>
              <a:ext cx="1201741" cy="434979"/>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03" name="server"/>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07" name="椭圆 19"/>
          <p:cNvGrpSpPr/>
          <p:nvPr/>
        </p:nvGrpSpPr>
        <p:grpSpPr>
          <a:xfrm>
            <a:off x="1626870" y="4237924"/>
            <a:ext cx="1201742" cy="433393"/>
            <a:chOff x="0" y="-1"/>
            <a:chExt cx="1201741" cy="433392"/>
          </a:xfrm>
        </p:grpSpPr>
        <p:sp>
          <p:nvSpPr>
            <p:cNvPr id="1105" name="椭圆形"/>
            <p:cNvSpPr/>
            <p:nvPr/>
          </p:nvSpPr>
          <p:spPr>
            <a:xfrm>
              <a:off x="0" y="-1"/>
              <a:ext cx="1201741" cy="433392"/>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06" name="client"/>
            <p:cNvSpPr txBox="1"/>
            <p:nvPr/>
          </p:nvSpPr>
          <p:spPr>
            <a:xfrm>
              <a:off x="175989" y="63467"/>
              <a:ext cx="849762"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10" name="椭圆 20"/>
          <p:cNvGrpSpPr/>
          <p:nvPr/>
        </p:nvGrpSpPr>
        <p:grpSpPr>
          <a:xfrm>
            <a:off x="2890520" y="4229988"/>
            <a:ext cx="1201742" cy="433393"/>
            <a:chOff x="0" y="-1"/>
            <a:chExt cx="1201741" cy="433392"/>
          </a:xfrm>
        </p:grpSpPr>
        <p:sp>
          <p:nvSpPr>
            <p:cNvPr id="1108" name="椭圆形"/>
            <p:cNvSpPr/>
            <p:nvPr/>
          </p:nvSpPr>
          <p:spPr>
            <a:xfrm>
              <a:off x="0" y="-1"/>
              <a:ext cx="1201741" cy="433392"/>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09" name="client"/>
            <p:cNvSpPr txBox="1"/>
            <p:nvPr/>
          </p:nvSpPr>
          <p:spPr>
            <a:xfrm>
              <a:off x="175989" y="63468"/>
              <a:ext cx="849762"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13" name="椭圆 21"/>
          <p:cNvGrpSpPr/>
          <p:nvPr/>
        </p:nvGrpSpPr>
        <p:grpSpPr>
          <a:xfrm>
            <a:off x="1264919" y="3680713"/>
            <a:ext cx="1201742" cy="433393"/>
            <a:chOff x="0" y="-1"/>
            <a:chExt cx="1201741" cy="433392"/>
          </a:xfrm>
        </p:grpSpPr>
        <p:sp>
          <p:nvSpPr>
            <p:cNvPr id="1111" name="椭圆形"/>
            <p:cNvSpPr/>
            <p:nvPr/>
          </p:nvSpPr>
          <p:spPr>
            <a:xfrm>
              <a:off x="0" y="-1"/>
              <a:ext cx="1201741" cy="433392"/>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12" name="client"/>
            <p:cNvSpPr txBox="1"/>
            <p:nvPr/>
          </p:nvSpPr>
          <p:spPr>
            <a:xfrm>
              <a:off x="175989" y="63468"/>
              <a:ext cx="849762"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16" name="椭圆 22"/>
          <p:cNvGrpSpPr/>
          <p:nvPr/>
        </p:nvGrpSpPr>
        <p:grpSpPr>
          <a:xfrm>
            <a:off x="3127057" y="3677537"/>
            <a:ext cx="1201742" cy="434980"/>
            <a:chOff x="0" y="-1"/>
            <a:chExt cx="1201741" cy="434979"/>
          </a:xfrm>
        </p:grpSpPr>
        <p:sp>
          <p:nvSpPr>
            <p:cNvPr id="1114" name="椭圆形"/>
            <p:cNvSpPr/>
            <p:nvPr/>
          </p:nvSpPr>
          <p:spPr>
            <a:xfrm>
              <a:off x="0" y="-1"/>
              <a:ext cx="1201741" cy="434979"/>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15" name="client"/>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sp>
        <p:nvSpPr>
          <p:cNvPr id="1117" name="直接连接符 2"/>
          <p:cNvSpPr/>
          <p:nvPr/>
        </p:nvSpPr>
        <p:spPr>
          <a:xfrm>
            <a:off x="1210944" y="3063175"/>
            <a:ext cx="3074990" cy="3"/>
          </a:xfrm>
          <a:prstGeom prst="line">
            <a:avLst/>
          </a:prstGeom>
          <a:ln>
            <a:solidFill>
              <a:srgbClr val="000000"/>
            </a:solidFill>
          </a:ln>
        </p:spPr>
        <p:txBody>
          <a:bodyPr lIns="45718" tIns="45718" rIns="45718" bIns="45718"/>
          <a:lstStyle/>
          <a:p>
            <a:endParaRPr>
              <a:latin typeface="+mn-lt"/>
              <a:ea typeface="+mn-ea"/>
              <a:cs typeface="+mn-ea"/>
              <a:sym typeface="+mn-lt"/>
            </a:endParaRPr>
          </a:p>
        </p:txBody>
      </p:sp>
      <p:sp>
        <p:nvSpPr>
          <p:cNvPr id="1118" name="直接箭头连接符 6"/>
          <p:cNvSpPr/>
          <p:nvPr/>
        </p:nvSpPr>
        <p:spPr>
          <a:xfrm flipH="1">
            <a:off x="1866582" y="3063175"/>
            <a:ext cx="296864" cy="617539"/>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19" name="直接箭头连接符 7168"/>
          <p:cNvSpPr/>
          <p:nvPr/>
        </p:nvSpPr>
        <p:spPr>
          <a:xfrm>
            <a:off x="3365182" y="3106038"/>
            <a:ext cx="157164" cy="57467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20" name="直接箭头连接符 7177"/>
          <p:cNvSpPr/>
          <p:nvPr/>
        </p:nvSpPr>
        <p:spPr>
          <a:xfrm flipH="1">
            <a:off x="2466657" y="3106039"/>
            <a:ext cx="127001" cy="1195390"/>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21" name="直接箭头连接符 7180"/>
          <p:cNvSpPr/>
          <p:nvPr/>
        </p:nvSpPr>
        <p:spPr>
          <a:xfrm>
            <a:off x="2806381" y="3106038"/>
            <a:ext cx="260353" cy="1187452"/>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grpSp>
        <p:nvGrpSpPr>
          <p:cNvPr id="1124" name="矩形 5"/>
          <p:cNvGrpSpPr/>
          <p:nvPr/>
        </p:nvGrpSpPr>
        <p:grpSpPr>
          <a:xfrm>
            <a:off x="6378257" y="2074162"/>
            <a:ext cx="1657353" cy="284169"/>
            <a:chOff x="0" y="-2"/>
            <a:chExt cx="1657351" cy="284168"/>
          </a:xfrm>
        </p:grpSpPr>
        <p:sp>
          <p:nvSpPr>
            <p:cNvPr id="1122" name="矩形"/>
            <p:cNvSpPr/>
            <p:nvPr/>
          </p:nvSpPr>
          <p:spPr>
            <a:xfrm>
              <a:off x="0" y="-2"/>
              <a:ext cx="1657351" cy="28416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endParaRPr>
                <a:latin typeface="+mn-lt"/>
                <a:ea typeface="+mn-ea"/>
                <a:cs typeface="+mn-ea"/>
                <a:sym typeface="+mn-lt"/>
              </a:endParaRPr>
            </a:p>
          </p:txBody>
        </p:sp>
        <p:sp>
          <p:nvSpPr>
            <p:cNvPr id="1123" name="Raft 确保副本强一致"/>
            <p:cNvSpPr txBox="1"/>
            <p:nvPr/>
          </p:nvSpPr>
          <p:spPr>
            <a:xfrm>
              <a:off x="0" y="3584"/>
              <a:ext cx="1657351" cy="2769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sz="1200">
                  <a:latin typeface="华文仿宋"/>
                  <a:ea typeface="华文仿宋"/>
                  <a:cs typeface="华文仿宋"/>
                  <a:sym typeface="华文仿宋"/>
                </a:defRPr>
              </a:lvl1pPr>
            </a:lstStyle>
            <a:p>
              <a:r>
                <a:rPr>
                  <a:latin typeface="+mn-lt"/>
                  <a:ea typeface="+mn-ea"/>
                  <a:cs typeface="+mn-ea"/>
                  <a:sym typeface="+mn-lt"/>
                </a:rPr>
                <a:t>Raft 确保副本强一致</a:t>
              </a:r>
            </a:p>
          </p:txBody>
        </p:sp>
      </p:grpSp>
      <p:sp>
        <p:nvSpPr>
          <p:cNvPr id="1125" name="圆角矩形 55"/>
          <p:cNvSpPr/>
          <p:nvPr/>
        </p:nvSpPr>
        <p:spPr>
          <a:xfrm>
            <a:off x="6441757" y="1462976"/>
            <a:ext cx="3170239" cy="3435352"/>
          </a:xfrm>
          <a:prstGeom prst="roundRect">
            <a:avLst>
              <a:gd name="adj" fmla="val 16667"/>
            </a:avLst>
          </a:prstGeom>
          <a:ln w="19050">
            <a:solidFill>
              <a:srgbClr val="000000"/>
            </a:solidFill>
          </a:ln>
        </p:spPr>
        <p:txBody>
          <a:bodyPr lIns="45718" tIns="45718" rIns="45718" bIns="45718" anchor="ct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1126" name="丁字箭头 30"/>
          <p:cNvSpPr/>
          <p:nvPr/>
        </p:nvSpPr>
        <p:spPr>
          <a:xfrm>
            <a:off x="7468868" y="2110676"/>
            <a:ext cx="1127127" cy="43815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2099" y="10800"/>
                </a:lnTo>
                <a:lnTo>
                  <a:pt x="2099" y="13500"/>
                </a:lnTo>
                <a:lnTo>
                  <a:pt x="9750" y="13500"/>
                </a:lnTo>
                <a:lnTo>
                  <a:pt x="9750" y="5400"/>
                </a:lnTo>
                <a:lnTo>
                  <a:pt x="8701" y="5400"/>
                </a:lnTo>
                <a:lnTo>
                  <a:pt x="10800" y="0"/>
                </a:lnTo>
                <a:lnTo>
                  <a:pt x="12899" y="5400"/>
                </a:lnTo>
                <a:lnTo>
                  <a:pt x="11850" y="5400"/>
                </a:lnTo>
                <a:lnTo>
                  <a:pt x="11850" y="13500"/>
                </a:lnTo>
                <a:lnTo>
                  <a:pt x="19501" y="13500"/>
                </a:lnTo>
                <a:lnTo>
                  <a:pt x="19501" y="10800"/>
                </a:lnTo>
                <a:lnTo>
                  <a:pt x="21600" y="16200"/>
                </a:lnTo>
                <a:lnTo>
                  <a:pt x="19501" y="21600"/>
                </a:lnTo>
                <a:lnTo>
                  <a:pt x="19501" y="18900"/>
                </a:lnTo>
                <a:lnTo>
                  <a:pt x="2099" y="18900"/>
                </a:lnTo>
                <a:lnTo>
                  <a:pt x="2099" y="21600"/>
                </a:lnTo>
                <a:close/>
              </a:path>
            </a:pathLst>
          </a:custGeom>
          <a:ln>
            <a:solidFill>
              <a:srgbClr val="000000"/>
            </a:solidFill>
          </a:ln>
        </p:spPr>
        <p:txBody>
          <a:bodyPr lIns="45718" tIns="45718" rIns="45718" bIns="45718" anchor="ctr"/>
          <a:lstStyle/>
          <a:p>
            <a:pPr>
              <a:defRPr>
                <a:latin typeface="华文仿宋"/>
                <a:ea typeface="华文仿宋"/>
                <a:cs typeface="华文仿宋"/>
                <a:sym typeface="华文仿宋"/>
              </a:defRPr>
            </a:pPr>
            <a:endParaRPr>
              <a:latin typeface="+mn-lt"/>
              <a:ea typeface="+mn-ea"/>
              <a:cs typeface="+mn-ea"/>
              <a:sym typeface="+mn-lt"/>
            </a:endParaRPr>
          </a:p>
        </p:txBody>
      </p:sp>
      <p:grpSp>
        <p:nvGrpSpPr>
          <p:cNvPr id="1129" name="椭圆 33"/>
          <p:cNvGrpSpPr/>
          <p:nvPr/>
        </p:nvGrpSpPr>
        <p:grpSpPr>
          <a:xfrm>
            <a:off x="7394257" y="1599499"/>
            <a:ext cx="1201742" cy="434980"/>
            <a:chOff x="0" y="-1"/>
            <a:chExt cx="1201741" cy="434979"/>
          </a:xfrm>
        </p:grpSpPr>
        <p:sp>
          <p:nvSpPr>
            <p:cNvPr id="1127" name="椭圆形"/>
            <p:cNvSpPr/>
            <p:nvPr/>
          </p:nvSpPr>
          <p:spPr>
            <a:xfrm>
              <a:off x="0" y="-1"/>
              <a:ext cx="1201741" cy="434979"/>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28" name="server"/>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32" name="椭圆 34"/>
          <p:cNvGrpSpPr/>
          <p:nvPr/>
        </p:nvGrpSpPr>
        <p:grpSpPr>
          <a:xfrm>
            <a:off x="6751318" y="2575812"/>
            <a:ext cx="1201742" cy="434980"/>
            <a:chOff x="0" y="-1"/>
            <a:chExt cx="1201741" cy="434979"/>
          </a:xfrm>
        </p:grpSpPr>
        <p:sp>
          <p:nvSpPr>
            <p:cNvPr id="1130" name="椭圆形"/>
            <p:cNvSpPr/>
            <p:nvPr/>
          </p:nvSpPr>
          <p:spPr>
            <a:xfrm>
              <a:off x="0" y="-1"/>
              <a:ext cx="1201741" cy="434979"/>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31" name="server"/>
            <p:cNvSpPr txBox="1"/>
            <p:nvPr/>
          </p:nvSpPr>
          <p:spPr>
            <a:xfrm>
              <a:off x="175989" y="63700"/>
              <a:ext cx="849762"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35" name="椭圆 35"/>
          <p:cNvGrpSpPr/>
          <p:nvPr/>
        </p:nvGrpSpPr>
        <p:grpSpPr>
          <a:xfrm>
            <a:off x="8057832" y="2578988"/>
            <a:ext cx="1201742" cy="433393"/>
            <a:chOff x="0" y="-1"/>
            <a:chExt cx="1201741" cy="433392"/>
          </a:xfrm>
        </p:grpSpPr>
        <p:sp>
          <p:nvSpPr>
            <p:cNvPr id="1133" name="椭圆形"/>
            <p:cNvSpPr/>
            <p:nvPr/>
          </p:nvSpPr>
          <p:spPr>
            <a:xfrm>
              <a:off x="0" y="-1"/>
              <a:ext cx="1201741" cy="433392"/>
            </a:xfrm>
            <a:prstGeom prst="ellipse">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34" name="server"/>
            <p:cNvSpPr txBox="1"/>
            <p:nvPr/>
          </p:nvSpPr>
          <p:spPr>
            <a:xfrm>
              <a:off x="175989" y="63468"/>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38" name="椭圆 36"/>
          <p:cNvGrpSpPr/>
          <p:nvPr/>
        </p:nvGrpSpPr>
        <p:grpSpPr>
          <a:xfrm>
            <a:off x="6927532" y="4252212"/>
            <a:ext cx="1201742" cy="434980"/>
            <a:chOff x="0" y="-1"/>
            <a:chExt cx="1201741" cy="434979"/>
          </a:xfrm>
        </p:grpSpPr>
        <p:sp>
          <p:nvSpPr>
            <p:cNvPr id="1136" name="椭圆形"/>
            <p:cNvSpPr/>
            <p:nvPr/>
          </p:nvSpPr>
          <p:spPr>
            <a:xfrm>
              <a:off x="0" y="-1"/>
              <a:ext cx="1201741" cy="434979"/>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37" name="client"/>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41" name="椭圆 37"/>
          <p:cNvGrpSpPr/>
          <p:nvPr/>
        </p:nvGrpSpPr>
        <p:grpSpPr>
          <a:xfrm>
            <a:off x="8191182" y="4244273"/>
            <a:ext cx="1201742" cy="434980"/>
            <a:chOff x="0" y="-1"/>
            <a:chExt cx="1201741" cy="434979"/>
          </a:xfrm>
        </p:grpSpPr>
        <p:sp>
          <p:nvSpPr>
            <p:cNvPr id="1139" name="椭圆形"/>
            <p:cNvSpPr/>
            <p:nvPr/>
          </p:nvSpPr>
          <p:spPr>
            <a:xfrm>
              <a:off x="0" y="-1"/>
              <a:ext cx="1201741" cy="434979"/>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40" name="client"/>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44" name="椭圆 38"/>
          <p:cNvGrpSpPr/>
          <p:nvPr/>
        </p:nvGrpSpPr>
        <p:grpSpPr>
          <a:xfrm>
            <a:off x="6495732" y="3723573"/>
            <a:ext cx="1201742" cy="434980"/>
            <a:chOff x="0" y="-1"/>
            <a:chExt cx="1201741" cy="434979"/>
          </a:xfrm>
        </p:grpSpPr>
        <p:sp>
          <p:nvSpPr>
            <p:cNvPr id="1142" name="椭圆形"/>
            <p:cNvSpPr/>
            <p:nvPr/>
          </p:nvSpPr>
          <p:spPr>
            <a:xfrm>
              <a:off x="0" y="-1"/>
              <a:ext cx="1201741" cy="434979"/>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43" name="client"/>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grpSp>
        <p:nvGrpSpPr>
          <p:cNvPr id="1147" name="椭圆 39"/>
          <p:cNvGrpSpPr/>
          <p:nvPr/>
        </p:nvGrpSpPr>
        <p:grpSpPr>
          <a:xfrm>
            <a:off x="8356282" y="3720398"/>
            <a:ext cx="1201742" cy="434980"/>
            <a:chOff x="0" y="-1"/>
            <a:chExt cx="1201741" cy="434979"/>
          </a:xfrm>
        </p:grpSpPr>
        <p:sp>
          <p:nvSpPr>
            <p:cNvPr id="1145" name="椭圆形"/>
            <p:cNvSpPr/>
            <p:nvPr/>
          </p:nvSpPr>
          <p:spPr>
            <a:xfrm>
              <a:off x="0" y="-1"/>
              <a:ext cx="1201741" cy="434979"/>
            </a:xfrm>
            <a:prstGeom prst="ellipse">
              <a:avLst/>
            </a:prstGeom>
            <a:solidFill>
              <a:srgbClr val="00B050"/>
            </a:solidFill>
            <a:ln w="9525" cap="flat">
              <a:solidFill>
                <a:srgbClr val="000000"/>
              </a:solidFill>
              <a:prstDash val="solid"/>
              <a:round/>
            </a:ln>
            <a:effectLst/>
          </p:spPr>
          <p:txBody>
            <a:bodyPr wrap="square" lIns="45718" tIns="45718" rIns="45718" bIns="45718" numCol="1" anchor="t">
              <a:noAutofit/>
            </a:bodyPr>
            <a:lstStyle/>
            <a:p>
              <a:pPr algn="ctr">
                <a:defRPr sz="1600">
                  <a:latin typeface="华文仿宋"/>
                  <a:ea typeface="华文仿宋"/>
                  <a:cs typeface="华文仿宋"/>
                  <a:sym typeface="华文仿宋"/>
                </a:defRPr>
              </a:pPr>
              <a:endParaRPr>
                <a:latin typeface="+mn-lt"/>
                <a:ea typeface="+mn-ea"/>
                <a:cs typeface="+mn-ea"/>
                <a:sym typeface="+mn-lt"/>
              </a:endParaRPr>
            </a:p>
          </p:txBody>
        </p:sp>
        <p:sp>
          <p:nvSpPr>
            <p:cNvPr id="1146" name="client"/>
            <p:cNvSpPr txBox="1"/>
            <p:nvPr/>
          </p:nvSpPr>
          <p:spPr>
            <a:xfrm>
              <a:off x="175989" y="63700"/>
              <a:ext cx="849761" cy="338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1600">
                  <a:latin typeface="华文仿宋"/>
                  <a:ea typeface="华文仿宋"/>
                  <a:cs typeface="华文仿宋"/>
                  <a:sym typeface="华文仿宋"/>
                </a:defRPr>
              </a:lvl1pPr>
            </a:lstStyle>
            <a:p>
              <a:r>
                <a:rPr>
                  <a:latin typeface="+mn-lt"/>
                  <a:ea typeface="+mn-ea"/>
                  <a:cs typeface="+mn-ea"/>
                  <a:sym typeface="+mn-lt"/>
                </a:rPr>
                <a:t>client</a:t>
              </a:r>
            </a:p>
          </p:txBody>
        </p:sp>
      </p:grpSp>
      <p:sp>
        <p:nvSpPr>
          <p:cNvPr id="1148" name="直接连接符 92"/>
          <p:cNvSpPr/>
          <p:nvPr/>
        </p:nvSpPr>
        <p:spPr>
          <a:xfrm>
            <a:off x="6441757" y="3106038"/>
            <a:ext cx="3074989" cy="3"/>
          </a:xfrm>
          <a:prstGeom prst="line">
            <a:avLst/>
          </a:prstGeom>
          <a:ln>
            <a:solidFill>
              <a:srgbClr val="000000"/>
            </a:solidFill>
          </a:ln>
        </p:spPr>
        <p:txBody>
          <a:bodyPr lIns="45718" tIns="45718" rIns="45718" bIns="45718"/>
          <a:lstStyle/>
          <a:p>
            <a:endParaRPr>
              <a:latin typeface="+mn-lt"/>
              <a:ea typeface="+mn-ea"/>
              <a:cs typeface="+mn-ea"/>
              <a:sym typeface="+mn-lt"/>
            </a:endParaRPr>
          </a:p>
        </p:txBody>
      </p:sp>
      <p:sp>
        <p:nvSpPr>
          <p:cNvPr id="1149" name="直接箭头连接符 93"/>
          <p:cNvSpPr/>
          <p:nvPr/>
        </p:nvSpPr>
        <p:spPr>
          <a:xfrm flipH="1">
            <a:off x="7095807" y="3106039"/>
            <a:ext cx="298452" cy="617540"/>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50" name="直接箭头连接符 94"/>
          <p:cNvSpPr/>
          <p:nvPr/>
        </p:nvSpPr>
        <p:spPr>
          <a:xfrm>
            <a:off x="8595993" y="3148901"/>
            <a:ext cx="155577" cy="57467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51" name="直接箭头连接符 95"/>
          <p:cNvSpPr/>
          <p:nvPr/>
        </p:nvSpPr>
        <p:spPr>
          <a:xfrm flipH="1">
            <a:off x="7697469" y="3148900"/>
            <a:ext cx="127001" cy="1195389"/>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152" name="直接箭头连接符 96"/>
          <p:cNvSpPr/>
          <p:nvPr/>
        </p:nvSpPr>
        <p:spPr>
          <a:xfrm>
            <a:off x="8105457" y="3121914"/>
            <a:ext cx="261936" cy="1185865"/>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grpSp>
        <p:nvGrpSpPr>
          <p:cNvPr id="1155" name="圆角矩形 45"/>
          <p:cNvGrpSpPr/>
          <p:nvPr/>
        </p:nvGrpSpPr>
        <p:grpSpPr>
          <a:xfrm>
            <a:off x="601344" y="5671439"/>
            <a:ext cx="914402" cy="466728"/>
            <a:chOff x="0" y="0"/>
            <a:chExt cx="914401" cy="466727"/>
          </a:xfrm>
        </p:grpSpPr>
        <p:sp>
          <p:nvSpPr>
            <p:cNvPr id="1153" name="圆角矩形"/>
            <p:cNvSpPr/>
            <p:nvPr/>
          </p:nvSpPr>
          <p:spPr>
            <a:xfrm>
              <a:off x="0" y="0"/>
              <a:ext cx="914401"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54" name="server"/>
            <p:cNvSpPr txBox="1"/>
            <p:nvPr/>
          </p:nvSpPr>
          <p:spPr>
            <a:xfrm>
              <a:off x="22783" y="22784"/>
              <a:ext cx="868835"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58" name="圆角矩形 46"/>
          <p:cNvGrpSpPr/>
          <p:nvPr/>
        </p:nvGrpSpPr>
        <p:grpSpPr>
          <a:xfrm>
            <a:off x="1887220" y="5684139"/>
            <a:ext cx="912817" cy="466728"/>
            <a:chOff x="0" y="0"/>
            <a:chExt cx="912815" cy="466727"/>
          </a:xfrm>
        </p:grpSpPr>
        <p:sp>
          <p:nvSpPr>
            <p:cNvPr id="1156" name="圆角矩形"/>
            <p:cNvSpPr/>
            <p:nvPr/>
          </p:nvSpPr>
          <p:spPr>
            <a:xfrm>
              <a:off x="0" y="0"/>
              <a:ext cx="912815"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57" name="server"/>
            <p:cNvSpPr txBox="1"/>
            <p:nvPr/>
          </p:nvSpPr>
          <p:spPr>
            <a:xfrm>
              <a:off x="22783" y="22784"/>
              <a:ext cx="867249"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sp>
        <p:nvSpPr>
          <p:cNvPr id="1159" name="文本框 7183"/>
          <p:cNvSpPr txBox="1"/>
          <p:nvPr/>
        </p:nvSpPr>
        <p:spPr>
          <a:xfrm>
            <a:off x="679133" y="6204839"/>
            <a:ext cx="169533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Server Provider</a:t>
            </a:r>
          </a:p>
        </p:txBody>
      </p:sp>
      <p:grpSp>
        <p:nvGrpSpPr>
          <p:cNvPr id="1162" name="矩形 7186"/>
          <p:cNvGrpSpPr/>
          <p:nvPr/>
        </p:nvGrpSpPr>
        <p:grpSpPr>
          <a:xfrm>
            <a:off x="1249043" y="5114224"/>
            <a:ext cx="3405191" cy="369328"/>
            <a:chOff x="-1" y="-1"/>
            <a:chExt cx="3405190" cy="369327"/>
          </a:xfrm>
        </p:grpSpPr>
        <p:sp>
          <p:nvSpPr>
            <p:cNvPr id="1160" name="矩形"/>
            <p:cNvSpPr/>
            <p:nvPr/>
          </p:nvSpPr>
          <p:spPr>
            <a:xfrm>
              <a:off x="-1" y="-1"/>
              <a:ext cx="3405190" cy="287340"/>
            </a:xfrm>
            <a:prstGeom prst="rect">
              <a:avLst/>
            </a:prstGeom>
            <a:solidFill>
              <a:srgbClr val="FFFF00"/>
            </a:solidFill>
            <a:ln w="9525" cap="flat">
              <a:solidFill>
                <a:srgbClr val="000000"/>
              </a:solidFill>
              <a:prstDash val="solid"/>
              <a:round/>
            </a:ln>
            <a:effectLst/>
          </p:spPr>
          <p:txBody>
            <a:bodyPr wrap="square" lIns="45718" tIns="45718" rIns="45718" bIns="45718" numCol="1" anchor="t">
              <a:noAutofit/>
            </a:bodyP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1161" name="Dc1:LB/DNS;Dc2:LB/DNS"/>
            <p:cNvSpPr txBox="1"/>
            <p:nvPr/>
          </p:nvSpPr>
          <p:spPr>
            <a:xfrm>
              <a:off x="-1" y="-1"/>
              <a:ext cx="3405190"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latin typeface="华文仿宋"/>
                  <a:ea typeface="华文仿宋"/>
                  <a:cs typeface="华文仿宋"/>
                  <a:sym typeface="华文仿宋"/>
                </a:defRPr>
              </a:lvl1pPr>
            </a:lstStyle>
            <a:p>
              <a:r>
                <a:rPr>
                  <a:latin typeface="+mn-lt"/>
                  <a:ea typeface="+mn-ea"/>
                  <a:cs typeface="+mn-ea"/>
                  <a:sym typeface="+mn-lt"/>
                </a:rPr>
                <a:t>Dc1:LB/DNS;Dc2:LB/DNS</a:t>
              </a:r>
            </a:p>
          </p:txBody>
        </p:sp>
      </p:grpSp>
      <p:sp>
        <p:nvSpPr>
          <p:cNvPr id="1163" name="直接箭头连接符 7188"/>
          <p:cNvSpPr/>
          <p:nvPr/>
        </p:nvSpPr>
        <p:spPr>
          <a:xfrm flipV="1">
            <a:off x="1058544" y="5406325"/>
            <a:ext cx="415926" cy="265114"/>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164" name="直接箭头连接符 7190"/>
          <p:cNvSpPr/>
          <p:nvPr/>
        </p:nvSpPr>
        <p:spPr>
          <a:xfrm flipH="1" flipV="1">
            <a:off x="2007870" y="5412675"/>
            <a:ext cx="334965" cy="271464"/>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grpSp>
        <p:nvGrpSpPr>
          <p:cNvPr id="1167" name="圆角矩形 51"/>
          <p:cNvGrpSpPr/>
          <p:nvPr/>
        </p:nvGrpSpPr>
        <p:grpSpPr>
          <a:xfrm>
            <a:off x="3019106" y="5701600"/>
            <a:ext cx="914403" cy="466728"/>
            <a:chOff x="0" y="0"/>
            <a:chExt cx="914401" cy="466727"/>
          </a:xfrm>
        </p:grpSpPr>
        <p:sp>
          <p:nvSpPr>
            <p:cNvPr id="1165" name="圆角矩形"/>
            <p:cNvSpPr/>
            <p:nvPr/>
          </p:nvSpPr>
          <p:spPr>
            <a:xfrm>
              <a:off x="0" y="0"/>
              <a:ext cx="914401"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66" name="server"/>
            <p:cNvSpPr txBox="1"/>
            <p:nvPr/>
          </p:nvSpPr>
          <p:spPr>
            <a:xfrm>
              <a:off x="22783" y="22784"/>
              <a:ext cx="868835"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70" name="圆角矩形 52"/>
          <p:cNvGrpSpPr/>
          <p:nvPr/>
        </p:nvGrpSpPr>
        <p:grpSpPr>
          <a:xfrm>
            <a:off x="4304981" y="5714300"/>
            <a:ext cx="912817" cy="466728"/>
            <a:chOff x="-1" y="0"/>
            <a:chExt cx="912816" cy="466727"/>
          </a:xfrm>
        </p:grpSpPr>
        <p:sp>
          <p:nvSpPr>
            <p:cNvPr id="1168" name="圆角矩形"/>
            <p:cNvSpPr/>
            <p:nvPr/>
          </p:nvSpPr>
          <p:spPr>
            <a:xfrm>
              <a:off x="-1" y="0"/>
              <a:ext cx="912816"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69" name="server"/>
            <p:cNvSpPr txBox="1"/>
            <p:nvPr/>
          </p:nvSpPr>
          <p:spPr>
            <a:xfrm>
              <a:off x="22783" y="22784"/>
              <a:ext cx="867247"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sp>
        <p:nvSpPr>
          <p:cNvPr id="1171" name="文本框 135"/>
          <p:cNvSpPr txBox="1"/>
          <p:nvPr/>
        </p:nvSpPr>
        <p:spPr>
          <a:xfrm>
            <a:off x="3127056" y="6235000"/>
            <a:ext cx="1900516"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Server Consumer</a:t>
            </a:r>
          </a:p>
        </p:txBody>
      </p:sp>
      <p:sp>
        <p:nvSpPr>
          <p:cNvPr id="1172" name="直接箭头连接符 136"/>
          <p:cNvSpPr/>
          <p:nvPr/>
        </p:nvSpPr>
        <p:spPr>
          <a:xfrm flipV="1">
            <a:off x="3476307" y="5434900"/>
            <a:ext cx="415927" cy="266702"/>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173" name="直接箭头连接符 137"/>
          <p:cNvSpPr/>
          <p:nvPr/>
        </p:nvSpPr>
        <p:spPr>
          <a:xfrm flipH="1" flipV="1">
            <a:off x="4425632" y="5441250"/>
            <a:ext cx="336552" cy="273052"/>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grpSp>
        <p:nvGrpSpPr>
          <p:cNvPr id="1176" name="圆角矩形 56"/>
          <p:cNvGrpSpPr/>
          <p:nvPr/>
        </p:nvGrpSpPr>
        <p:grpSpPr>
          <a:xfrm>
            <a:off x="5928995" y="5631750"/>
            <a:ext cx="914403" cy="466728"/>
            <a:chOff x="0" y="0"/>
            <a:chExt cx="914401" cy="466727"/>
          </a:xfrm>
        </p:grpSpPr>
        <p:sp>
          <p:nvSpPr>
            <p:cNvPr id="1174" name="圆角矩形"/>
            <p:cNvSpPr/>
            <p:nvPr/>
          </p:nvSpPr>
          <p:spPr>
            <a:xfrm>
              <a:off x="0" y="0"/>
              <a:ext cx="914401"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75" name="server"/>
            <p:cNvSpPr txBox="1"/>
            <p:nvPr/>
          </p:nvSpPr>
          <p:spPr>
            <a:xfrm>
              <a:off x="22783" y="22784"/>
              <a:ext cx="868835"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79" name="圆角矩形 57"/>
          <p:cNvGrpSpPr/>
          <p:nvPr/>
        </p:nvGrpSpPr>
        <p:grpSpPr>
          <a:xfrm>
            <a:off x="7214868" y="5644450"/>
            <a:ext cx="912817" cy="466728"/>
            <a:chOff x="0" y="0"/>
            <a:chExt cx="912815" cy="466727"/>
          </a:xfrm>
        </p:grpSpPr>
        <p:sp>
          <p:nvSpPr>
            <p:cNvPr id="1177" name="圆角矩形"/>
            <p:cNvSpPr/>
            <p:nvPr/>
          </p:nvSpPr>
          <p:spPr>
            <a:xfrm>
              <a:off x="0" y="0"/>
              <a:ext cx="912815"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78" name="server"/>
            <p:cNvSpPr txBox="1"/>
            <p:nvPr/>
          </p:nvSpPr>
          <p:spPr>
            <a:xfrm>
              <a:off x="22783" y="22784"/>
              <a:ext cx="867249"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sp>
        <p:nvSpPr>
          <p:cNvPr id="1180" name="文本框 140"/>
          <p:cNvSpPr txBox="1"/>
          <p:nvPr/>
        </p:nvSpPr>
        <p:spPr>
          <a:xfrm>
            <a:off x="6246495" y="6187375"/>
            <a:ext cx="169533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Server Provider</a:t>
            </a:r>
          </a:p>
        </p:txBody>
      </p:sp>
      <p:grpSp>
        <p:nvGrpSpPr>
          <p:cNvPr id="1183" name="矩形 141"/>
          <p:cNvGrpSpPr/>
          <p:nvPr/>
        </p:nvGrpSpPr>
        <p:grpSpPr>
          <a:xfrm>
            <a:off x="6281420" y="5074538"/>
            <a:ext cx="3405191" cy="369328"/>
            <a:chOff x="0" y="-1"/>
            <a:chExt cx="3405190" cy="369327"/>
          </a:xfrm>
        </p:grpSpPr>
        <p:sp>
          <p:nvSpPr>
            <p:cNvPr id="1181" name="矩形"/>
            <p:cNvSpPr/>
            <p:nvPr/>
          </p:nvSpPr>
          <p:spPr>
            <a:xfrm>
              <a:off x="0" y="-1"/>
              <a:ext cx="3405190" cy="288926"/>
            </a:xfrm>
            <a:prstGeom prst="rect">
              <a:avLst/>
            </a:prstGeom>
            <a:solidFill>
              <a:srgbClr val="FFFF00"/>
            </a:solidFill>
            <a:ln w="9525" cap="flat">
              <a:solidFill>
                <a:srgbClr val="000000"/>
              </a:solidFill>
              <a:prstDash val="solid"/>
              <a:round/>
            </a:ln>
            <a:effectLst/>
          </p:spPr>
          <p:txBody>
            <a:bodyPr wrap="square" lIns="45718" tIns="45718" rIns="45718" bIns="45718" numCol="1" anchor="t">
              <a:noAutofit/>
            </a:bodyP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1182" name="Dc2:LB/DNS;Dc1:LB/DNS"/>
            <p:cNvSpPr txBox="1"/>
            <p:nvPr/>
          </p:nvSpPr>
          <p:spPr>
            <a:xfrm>
              <a:off x="0" y="-1"/>
              <a:ext cx="3405190"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latin typeface="华文仿宋"/>
                  <a:ea typeface="华文仿宋"/>
                  <a:cs typeface="华文仿宋"/>
                  <a:sym typeface="华文仿宋"/>
                </a:defRPr>
              </a:lvl1pPr>
            </a:lstStyle>
            <a:p>
              <a:r>
                <a:rPr>
                  <a:latin typeface="+mn-lt"/>
                  <a:ea typeface="+mn-ea"/>
                  <a:cs typeface="+mn-ea"/>
                  <a:sym typeface="+mn-lt"/>
                </a:rPr>
                <a:t>Dc2:LB/DNS;Dc1:LB/DNS</a:t>
              </a:r>
            </a:p>
          </p:txBody>
        </p:sp>
      </p:grpSp>
      <p:sp>
        <p:nvSpPr>
          <p:cNvPr id="1184" name="直接箭头连接符 142"/>
          <p:cNvSpPr/>
          <p:nvPr/>
        </p:nvSpPr>
        <p:spPr>
          <a:xfrm flipV="1">
            <a:off x="6386195" y="5366639"/>
            <a:ext cx="415927" cy="265115"/>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185" name="直接箭头连接符 143"/>
          <p:cNvSpPr/>
          <p:nvPr/>
        </p:nvSpPr>
        <p:spPr>
          <a:xfrm flipH="1" flipV="1">
            <a:off x="7335519" y="5372989"/>
            <a:ext cx="334965" cy="271465"/>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grpSp>
        <p:nvGrpSpPr>
          <p:cNvPr id="1188" name="圆角矩形 62"/>
          <p:cNvGrpSpPr/>
          <p:nvPr/>
        </p:nvGrpSpPr>
        <p:grpSpPr>
          <a:xfrm>
            <a:off x="8346757" y="5661914"/>
            <a:ext cx="914403" cy="466728"/>
            <a:chOff x="0" y="0"/>
            <a:chExt cx="914401" cy="466727"/>
          </a:xfrm>
        </p:grpSpPr>
        <p:sp>
          <p:nvSpPr>
            <p:cNvPr id="1186" name="圆角矩形"/>
            <p:cNvSpPr/>
            <p:nvPr/>
          </p:nvSpPr>
          <p:spPr>
            <a:xfrm>
              <a:off x="0" y="0"/>
              <a:ext cx="914401"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87" name="server"/>
            <p:cNvSpPr txBox="1"/>
            <p:nvPr/>
          </p:nvSpPr>
          <p:spPr>
            <a:xfrm>
              <a:off x="22783" y="22784"/>
              <a:ext cx="868835"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grpSp>
        <p:nvGrpSpPr>
          <p:cNvPr id="1191" name="圆角矩形 63"/>
          <p:cNvGrpSpPr/>
          <p:nvPr/>
        </p:nvGrpSpPr>
        <p:grpSpPr>
          <a:xfrm>
            <a:off x="9632631" y="5674614"/>
            <a:ext cx="912817" cy="466728"/>
            <a:chOff x="-1" y="0"/>
            <a:chExt cx="912816" cy="466727"/>
          </a:xfrm>
        </p:grpSpPr>
        <p:sp>
          <p:nvSpPr>
            <p:cNvPr id="1189" name="圆角矩形"/>
            <p:cNvSpPr/>
            <p:nvPr/>
          </p:nvSpPr>
          <p:spPr>
            <a:xfrm>
              <a:off x="-1" y="0"/>
              <a:ext cx="912816" cy="466727"/>
            </a:xfrm>
            <a:prstGeom prst="roundRect">
              <a:avLst>
                <a:gd name="adj" fmla="val 16667"/>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defRPr>
                  <a:latin typeface="华文仿宋"/>
                  <a:ea typeface="华文仿宋"/>
                  <a:cs typeface="华文仿宋"/>
                  <a:sym typeface="华文仿宋"/>
                </a:defRPr>
              </a:pPr>
              <a:endParaRPr>
                <a:latin typeface="+mn-lt"/>
                <a:ea typeface="+mn-ea"/>
                <a:cs typeface="+mn-ea"/>
                <a:sym typeface="+mn-lt"/>
              </a:endParaRPr>
            </a:p>
          </p:txBody>
        </p:sp>
        <p:sp>
          <p:nvSpPr>
            <p:cNvPr id="1190" name="server"/>
            <p:cNvSpPr txBox="1"/>
            <p:nvPr/>
          </p:nvSpPr>
          <p:spPr>
            <a:xfrm>
              <a:off x="22783" y="22784"/>
              <a:ext cx="867247"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华文仿宋"/>
                  <a:ea typeface="华文仿宋"/>
                  <a:cs typeface="华文仿宋"/>
                  <a:sym typeface="华文仿宋"/>
                </a:defRPr>
              </a:lvl1pPr>
            </a:lstStyle>
            <a:p>
              <a:r>
                <a:rPr>
                  <a:latin typeface="+mn-lt"/>
                  <a:ea typeface="+mn-ea"/>
                  <a:cs typeface="+mn-ea"/>
                  <a:sym typeface="+mn-lt"/>
                </a:rPr>
                <a:t>server</a:t>
              </a:r>
            </a:p>
          </p:txBody>
        </p:sp>
      </p:grpSp>
      <p:sp>
        <p:nvSpPr>
          <p:cNvPr id="1192" name="文本框 146"/>
          <p:cNvSpPr txBox="1"/>
          <p:nvPr/>
        </p:nvSpPr>
        <p:spPr>
          <a:xfrm>
            <a:off x="8648382" y="6177850"/>
            <a:ext cx="1900516"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Server Consumer</a:t>
            </a:r>
          </a:p>
        </p:txBody>
      </p:sp>
      <p:sp>
        <p:nvSpPr>
          <p:cNvPr id="1193" name="直接箭头连接符 147"/>
          <p:cNvSpPr/>
          <p:nvPr/>
        </p:nvSpPr>
        <p:spPr>
          <a:xfrm flipV="1">
            <a:off x="8803957" y="5395213"/>
            <a:ext cx="415927" cy="266702"/>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194" name="直接箭头连接符 148"/>
          <p:cNvSpPr/>
          <p:nvPr/>
        </p:nvSpPr>
        <p:spPr>
          <a:xfrm flipH="1" flipV="1">
            <a:off x="9753282" y="5401563"/>
            <a:ext cx="336552" cy="273052"/>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grpSp>
        <p:nvGrpSpPr>
          <p:cNvPr id="1197" name="左右箭头 67"/>
          <p:cNvGrpSpPr/>
          <p:nvPr/>
        </p:nvGrpSpPr>
        <p:grpSpPr>
          <a:xfrm>
            <a:off x="4392295" y="1990025"/>
            <a:ext cx="1949453" cy="588966"/>
            <a:chOff x="0" y="-1"/>
            <a:chExt cx="1949451" cy="588965"/>
          </a:xfrm>
        </p:grpSpPr>
        <p:sp>
          <p:nvSpPr>
            <p:cNvPr id="1195" name="双箭头"/>
            <p:cNvSpPr/>
            <p:nvPr/>
          </p:nvSpPr>
          <p:spPr>
            <a:xfrm>
              <a:off x="0" y="-1"/>
              <a:ext cx="1949451" cy="588965"/>
            </a:xfrm>
            <a:prstGeom prst="leftRightArrow">
              <a:avLst>
                <a:gd name="adj1" fmla="val 50000"/>
                <a:gd name="adj2" fmla="val 49925"/>
              </a:avLst>
            </a:prstGeom>
            <a:solidFill>
              <a:schemeClr val="accent1"/>
            </a:solidFill>
            <a:ln w="9525" cap="flat">
              <a:solidFill>
                <a:srgbClr val="000000"/>
              </a:solidFill>
              <a:prstDash val="solid"/>
              <a:round/>
            </a:ln>
            <a:effectLst/>
          </p:spPr>
          <p:txBody>
            <a:bodyPr wrap="square" lIns="45718" tIns="45718" rIns="45718" bIns="45718" numCol="1" anchor="t">
              <a:noAutofit/>
            </a:bodyPr>
            <a:lstStyle/>
            <a:p>
              <a:pPr algn="ctr">
                <a:defRPr>
                  <a:latin typeface="华文仿宋"/>
                  <a:ea typeface="华文仿宋"/>
                  <a:cs typeface="华文仿宋"/>
                  <a:sym typeface="华文仿宋"/>
                </a:defRPr>
              </a:pPr>
              <a:endParaRPr>
                <a:latin typeface="+mn-lt"/>
                <a:ea typeface="+mn-ea"/>
                <a:cs typeface="+mn-ea"/>
                <a:sym typeface="+mn-lt"/>
              </a:endParaRPr>
            </a:p>
          </p:txBody>
        </p:sp>
        <p:sp>
          <p:nvSpPr>
            <p:cNvPr id="1196" name="wan  gossip"/>
            <p:cNvSpPr txBox="1"/>
            <p:nvPr/>
          </p:nvSpPr>
          <p:spPr>
            <a:xfrm>
              <a:off x="147019" y="147240"/>
              <a:ext cx="1655413" cy="36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latin typeface="华文仿宋"/>
                  <a:ea typeface="华文仿宋"/>
                  <a:cs typeface="华文仿宋"/>
                  <a:sym typeface="华文仿宋"/>
                </a:defRPr>
              </a:lvl1pPr>
            </a:lstStyle>
            <a:p>
              <a:r>
                <a:rPr>
                  <a:latin typeface="+mn-lt"/>
                  <a:ea typeface="+mn-ea"/>
                  <a:cs typeface="+mn-ea"/>
                  <a:sym typeface="+mn-lt"/>
                </a:rPr>
                <a:t>wan  gossip</a:t>
              </a:r>
            </a:p>
          </p:txBody>
        </p:sp>
      </p:grpSp>
      <p:sp>
        <p:nvSpPr>
          <p:cNvPr id="1198" name="文本框 7201"/>
          <p:cNvSpPr txBox="1"/>
          <p:nvPr/>
        </p:nvSpPr>
        <p:spPr>
          <a:xfrm>
            <a:off x="4358957" y="1656651"/>
            <a:ext cx="1956622" cy="30777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a:latin typeface="华文仿宋"/>
                <a:ea typeface="华文仿宋"/>
                <a:cs typeface="华文仿宋"/>
                <a:sym typeface="华文仿宋"/>
              </a:defRPr>
            </a:lvl1pPr>
          </a:lstStyle>
          <a:p>
            <a:r>
              <a:rPr>
                <a:latin typeface="+mn-lt"/>
                <a:ea typeface="+mn-ea"/>
                <a:cs typeface="+mn-ea"/>
                <a:sym typeface="+mn-lt"/>
              </a:rPr>
              <a:t>Gossip 确保在最终一致</a:t>
            </a:r>
          </a:p>
        </p:txBody>
      </p:sp>
      <p:sp>
        <p:nvSpPr>
          <p:cNvPr id="1199" name="直接箭头连接符 7203"/>
          <p:cNvSpPr/>
          <p:nvPr/>
        </p:nvSpPr>
        <p:spPr>
          <a:xfrm>
            <a:off x="2007870" y="4112513"/>
            <a:ext cx="7940" cy="117477"/>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0" name="直接箭头连接符 7205"/>
          <p:cNvSpPr/>
          <p:nvPr/>
        </p:nvSpPr>
        <p:spPr>
          <a:xfrm>
            <a:off x="2785745" y="4585588"/>
            <a:ext cx="166690" cy="28577"/>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1" name="直接箭头连接符 7208"/>
          <p:cNvSpPr/>
          <p:nvPr/>
        </p:nvSpPr>
        <p:spPr>
          <a:xfrm flipV="1">
            <a:off x="3916045" y="4112513"/>
            <a:ext cx="114302" cy="180977"/>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2" name="文本框 7209"/>
          <p:cNvSpPr txBox="1"/>
          <p:nvPr/>
        </p:nvSpPr>
        <p:spPr>
          <a:xfrm>
            <a:off x="563244" y="3155251"/>
            <a:ext cx="11310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lan gossip</a:t>
            </a:r>
          </a:p>
        </p:txBody>
      </p:sp>
      <p:sp>
        <p:nvSpPr>
          <p:cNvPr id="1203" name="文本框 160"/>
          <p:cNvSpPr txBox="1"/>
          <p:nvPr/>
        </p:nvSpPr>
        <p:spPr>
          <a:xfrm>
            <a:off x="5989320" y="3282250"/>
            <a:ext cx="11310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华文仿宋"/>
                <a:ea typeface="华文仿宋"/>
                <a:cs typeface="华文仿宋"/>
                <a:sym typeface="华文仿宋"/>
              </a:defRPr>
            </a:lvl1pPr>
          </a:lstStyle>
          <a:p>
            <a:r>
              <a:rPr>
                <a:latin typeface="+mn-lt"/>
                <a:ea typeface="+mn-ea"/>
                <a:cs typeface="+mn-ea"/>
                <a:sym typeface="+mn-lt"/>
              </a:rPr>
              <a:t>lan gossip</a:t>
            </a:r>
          </a:p>
        </p:txBody>
      </p:sp>
      <p:sp>
        <p:nvSpPr>
          <p:cNvPr id="1204" name="直接箭头连接符 7211"/>
          <p:cNvSpPr/>
          <p:nvPr/>
        </p:nvSpPr>
        <p:spPr>
          <a:xfrm>
            <a:off x="7095806" y="4158550"/>
            <a:ext cx="149227" cy="122239"/>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5" name="直接箭头连接符 7213"/>
          <p:cNvSpPr/>
          <p:nvPr/>
        </p:nvSpPr>
        <p:spPr>
          <a:xfrm>
            <a:off x="7700643" y="4571300"/>
            <a:ext cx="390527" cy="7937"/>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6" name="直接箭头连接符 7215"/>
          <p:cNvSpPr/>
          <p:nvPr/>
        </p:nvSpPr>
        <p:spPr>
          <a:xfrm flipV="1">
            <a:off x="9189718" y="4112513"/>
            <a:ext cx="63502" cy="307977"/>
          </a:xfrm>
          <a:prstGeom prst="line">
            <a:avLst/>
          </a:prstGeom>
          <a:ln>
            <a:solidFill>
              <a:srgbClr val="000000"/>
            </a:solidFill>
            <a:tailEnd type="triangle"/>
          </a:ln>
        </p:spPr>
        <p:txBody>
          <a:bodyPr lIns="45718" tIns="45718" rIns="45718" bIns="45718"/>
          <a:lstStyle/>
          <a:p>
            <a:endParaRPr>
              <a:latin typeface="+mn-lt"/>
              <a:ea typeface="+mn-ea"/>
              <a:cs typeface="+mn-ea"/>
              <a:sym typeface="+mn-lt"/>
            </a:endParaRPr>
          </a:p>
        </p:txBody>
      </p:sp>
      <p:sp>
        <p:nvSpPr>
          <p:cNvPr id="1207" name="直接箭头连接符 7219"/>
          <p:cNvSpPr/>
          <p:nvPr/>
        </p:nvSpPr>
        <p:spPr>
          <a:xfrm>
            <a:off x="2798127" y="4855463"/>
            <a:ext cx="2" cy="247652"/>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208" name="直接箭头连接符 7221"/>
          <p:cNvSpPr/>
          <p:nvPr/>
        </p:nvSpPr>
        <p:spPr>
          <a:xfrm>
            <a:off x="7802243" y="4869750"/>
            <a:ext cx="30164" cy="204787"/>
          </a:xfrm>
          <a:prstGeom prst="line">
            <a:avLst/>
          </a:prstGeom>
          <a:ln>
            <a:solidFill>
              <a:srgbClr val="000000"/>
            </a:solidFill>
            <a:headEnd type="triangle"/>
            <a:tailEnd type="triangle"/>
          </a:ln>
        </p:spPr>
        <p:txBody>
          <a:bodyPr lIns="45718" tIns="45718" rIns="45718" bIns="45718"/>
          <a:lstStyle/>
          <a:p>
            <a:endParaRPr>
              <a:latin typeface="+mn-lt"/>
              <a:ea typeface="+mn-ea"/>
              <a:cs typeface="+mn-ea"/>
              <a:sym typeface="+mn-lt"/>
            </a:endParaRPr>
          </a:p>
        </p:txBody>
      </p:sp>
      <p:sp>
        <p:nvSpPr>
          <p:cNvPr id="1209" name="直接箭头连接符 7227"/>
          <p:cNvSpPr/>
          <p:nvPr/>
        </p:nvSpPr>
        <p:spPr>
          <a:xfrm flipV="1">
            <a:off x="4276407" y="4490338"/>
            <a:ext cx="2601914" cy="612777"/>
          </a:xfrm>
          <a:prstGeom prst="line">
            <a:avLst/>
          </a:prstGeom>
          <a:ln>
            <a:solidFill>
              <a:srgbClr val="000000"/>
            </a:solidFill>
            <a:prstDash val="dash"/>
            <a:tailEnd type="triangle"/>
          </a:ln>
        </p:spPr>
        <p:txBody>
          <a:bodyPr lIns="45718" tIns="45718" rIns="45718" bIns="45718"/>
          <a:lstStyle/>
          <a:p>
            <a:endParaRPr>
              <a:latin typeface="+mn-lt"/>
              <a:ea typeface="+mn-ea"/>
              <a:cs typeface="+mn-ea"/>
              <a:sym typeface="+mn-lt"/>
            </a:endParaRPr>
          </a:p>
        </p:txBody>
      </p:sp>
      <p:sp>
        <p:nvSpPr>
          <p:cNvPr id="1210" name="直接箭头连接符 68"/>
          <p:cNvSpPr/>
          <p:nvPr/>
        </p:nvSpPr>
        <p:spPr>
          <a:xfrm flipH="1" flipV="1">
            <a:off x="4425632" y="4280789"/>
            <a:ext cx="2611439" cy="822326"/>
          </a:xfrm>
          <a:prstGeom prst="line">
            <a:avLst/>
          </a:prstGeom>
          <a:ln>
            <a:solidFill>
              <a:srgbClr val="000000"/>
            </a:solidFill>
            <a:prstDash val="dash"/>
            <a:tailEnd type="triangle"/>
          </a:ln>
        </p:spPr>
        <p:txBody>
          <a:bodyPr lIns="45718" tIns="45718" rIns="45718" bIns="45718"/>
          <a:lstStyle/>
          <a:p>
            <a:endParaRPr>
              <a:latin typeface="+mn-lt"/>
              <a:ea typeface="+mn-ea"/>
              <a:cs typeface="+mn-ea"/>
              <a:sym typeface="+mn-lt"/>
            </a:endParaRPr>
          </a:p>
        </p:txBody>
      </p:sp>
      <p:sp>
        <p:nvSpPr>
          <p:cNvPr id="1211" name="矩形 69"/>
          <p:cNvSpPr txBox="1"/>
          <p:nvPr/>
        </p:nvSpPr>
        <p:spPr>
          <a:xfrm>
            <a:off x="9775825" y="1730661"/>
            <a:ext cx="2384425" cy="160043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客户端本地缓存容灾</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节点容灾</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多副本容灾</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数据中心级别容灾</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14"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15"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18" name="Rectangle 2"/>
          <p:cNvSpPr txBox="1">
            <a:spLocks noGrp="1"/>
          </p:cNvSpPr>
          <p:nvPr>
            <p:ph type="title"/>
          </p:nvPr>
        </p:nvSpPr>
        <p:spPr>
          <a:prstGeom prst="rect">
            <a:avLst/>
          </a:prstGeom>
        </p:spPr>
        <p:txBody>
          <a:bodyPr/>
          <a:lstStyle/>
          <a:p>
            <a:pPr defTabSz="877822">
              <a:defRPr sz="1900">
                <a:solidFill>
                  <a:srgbClr val="00A3FF"/>
                </a:solidFill>
              </a:defRPr>
            </a:pPr>
            <a:r>
              <a:rPr>
                <a:latin typeface="+mn-lt"/>
                <a:ea typeface="+mn-ea"/>
                <a:cs typeface="+mn-ea"/>
                <a:sym typeface="+mn-lt"/>
              </a:rPr>
              <a:t>TSF服务注册中心 使用说明</a:t>
            </a:r>
            <a:br>
              <a:rPr>
                <a:latin typeface="+mn-lt"/>
                <a:ea typeface="+mn-ea"/>
                <a:cs typeface="+mn-ea"/>
                <a:sym typeface="+mn-lt"/>
              </a:rPr>
            </a:br>
            <a:endParaRPr>
              <a:latin typeface="+mn-lt"/>
              <a:ea typeface="+mn-ea"/>
              <a:cs typeface="+mn-ea"/>
              <a:sym typeface="+mn-lt"/>
            </a:endParaRPr>
          </a:p>
        </p:txBody>
      </p:sp>
      <p:pic>
        <p:nvPicPr>
          <p:cNvPr id="1219"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20"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22" name="矩形 16"/>
          <p:cNvSpPr txBox="1"/>
          <p:nvPr/>
        </p:nvSpPr>
        <p:spPr>
          <a:xfrm>
            <a:off x="952253" y="2385671"/>
            <a:ext cx="2810380" cy="170815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defRPr sz="1400">
                <a:latin typeface="华文仿宋"/>
                <a:ea typeface="华文仿宋"/>
                <a:cs typeface="华文仿宋"/>
                <a:sym typeface="华文仿宋"/>
              </a:defRPr>
            </a:pPr>
            <a:r>
              <a:rPr dirty="0">
                <a:latin typeface="+mn-lt"/>
                <a:ea typeface="+mn-ea"/>
                <a:cs typeface="+mn-ea"/>
                <a:sym typeface="+mn-lt"/>
              </a:rPr>
              <a:t>        如下图所示，服务注册中心的中控平台，</a:t>
            </a:r>
            <a:r>
              <a:rPr sz="1400" dirty="0">
                <a:latin typeface="+mn-lt"/>
                <a:ea typeface="+mn-ea"/>
                <a:cs typeface="+mn-ea"/>
                <a:sym typeface="+mn-lt"/>
              </a:rPr>
              <a:t>可查看到服务调用者，服务提供者的相关信息</a:t>
            </a:r>
            <a:r>
              <a:rPr dirty="0">
                <a:latin typeface="+mn-lt"/>
                <a:ea typeface="+mn-ea"/>
                <a:cs typeface="+mn-ea"/>
                <a:sym typeface="+mn-lt"/>
              </a:rPr>
              <a:t>。（提供spring cloud consul原生版本及腾讯云集成板的web 中控台）</a:t>
            </a:r>
          </a:p>
        </p:txBody>
      </p:sp>
      <p:pic>
        <p:nvPicPr>
          <p:cNvPr id="4" name="图片 3"/>
          <p:cNvPicPr>
            <a:picLocks noChangeAspect="1"/>
          </p:cNvPicPr>
          <p:nvPr/>
        </p:nvPicPr>
        <p:blipFill>
          <a:blip r:embed="rId5"/>
          <a:stretch>
            <a:fillRect/>
          </a:stretch>
        </p:blipFill>
        <p:spPr>
          <a:xfrm>
            <a:off x="4775889" y="1708325"/>
            <a:ext cx="6804192" cy="42785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25"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26"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29"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TSF服务提供者  demo演示</a:t>
            </a:r>
          </a:p>
        </p:txBody>
      </p:sp>
      <p:pic>
        <p:nvPicPr>
          <p:cNvPr id="1230"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31"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32" name="矩形 2"/>
          <p:cNvSpPr txBox="1"/>
          <p:nvPr/>
        </p:nvSpPr>
        <p:spPr>
          <a:xfrm>
            <a:off x="209548" y="2392086"/>
            <a:ext cx="6194937" cy="203132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400">
                <a:latin typeface="华文仿宋"/>
                <a:ea typeface="华文仿宋"/>
                <a:cs typeface="华文仿宋"/>
                <a:sym typeface="华文仿宋"/>
              </a:defRPr>
            </a:pPr>
            <a:r>
              <a:rPr>
                <a:latin typeface="+mn-lt"/>
                <a:ea typeface="+mn-ea"/>
                <a:cs typeface="+mn-ea"/>
                <a:sym typeface="+mn-lt"/>
              </a:rPr>
              <a:t>服务提供者将本机地址注册到服务注册中心。接收和处理请求，再返回处理结果</a:t>
            </a:r>
          </a:p>
          <a:p>
            <a:pPr algn="just">
              <a:lnSpc>
                <a:spcPct val="150000"/>
              </a:lnSpc>
              <a:defRPr sz="1400">
                <a:latin typeface="华文仿宋"/>
                <a:ea typeface="华文仿宋"/>
                <a:cs typeface="华文仿宋"/>
                <a:sym typeface="华文仿宋"/>
              </a:defRPr>
            </a:pPr>
            <a:r>
              <a:rPr>
                <a:latin typeface="+mn-lt"/>
                <a:ea typeface="+mn-ea"/>
                <a:cs typeface="+mn-ea"/>
                <a:sym typeface="+mn-lt"/>
              </a:rPr>
              <a:t> </a:t>
            </a:r>
          </a:p>
          <a:p>
            <a:pPr algn="just">
              <a:lnSpc>
                <a:spcPct val="150000"/>
              </a:lnSpc>
              <a:defRPr sz="1400">
                <a:latin typeface="华文仿宋"/>
                <a:ea typeface="华文仿宋"/>
                <a:cs typeface="华文仿宋"/>
                <a:sym typeface="华文仿宋"/>
              </a:defRPr>
            </a:pPr>
            <a:r>
              <a:rPr>
                <a:latin typeface="+mn-lt"/>
                <a:ea typeface="+mn-ea"/>
                <a:cs typeface="+mn-ea"/>
                <a:sym typeface="+mn-lt"/>
              </a:rPr>
              <a:t>在下面示例程序中，服务提供者接收HTTP请求，返回Hello World</a:t>
            </a:r>
          </a:p>
          <a:p>
            <a:pPr algn="just">
              <a:lnSpc>
                <a:spcPct val="150000"/>
              </a:lnSpc>
              <a:defRPr sz="1400">
                <a:latin typeface="华文仿宋"/>
                <a:ea typeface="华文仿宋"/>
                <a:cs typeface="华文仿宋"/>
                <a:sym typeface="华文仿宋"/>
              </a:defRPr>
            </a:pPr>
            <a:r>
              <a:rPr>
                <a:latin typeface="+mn-lt"/>
                <a:ea typeface="+mn-ea"/>
                <a:cs typeface="+mn-ea"/>
                <a:sym typeface="+mn-lt"/>
              </a:rPr>
              <a:t>开发步骤：</a:t>
            </a:r>
          </a:p>
          <a:p>
            <a:pPr algn="just">
              <a:lnSpc>
                <a:spcPct val="150000"/>
              </a:lnSpc>
              <a:defRPr sz="1400">
                <a:latin typeface="华文仿宋"/>
                <a:ea typeface="华文仿宋"/>
                <a:cs typeface="华文仿宋"/>
                <a:sym typeface="华文仿宋"/>
              </a:defRPr>
            </a:pPr>
            <a:r>
              <a:rPr>
                <a:latin typeface="+mn-lt"/>
                <a:ea typeface="+mn-ea"/>
                <a:cs typeface="+mn-ea"/>
                <a:sym typeface="+mn-lt"/>
              </a:rPr>
              <a:t>（1）在pom.xml中引入spring-boot和spring-cloud-consul</a:t>
            </a:r>
          </a:p>
        </p:txBody>
      </p:sp>
      <p:pic>
        <p:nvPicPr>
          <p:cNvPr id="1233" name="图片 9" descr="图片 9"/>
          <p:cNvPicPr>
            <a:picLocks noChangeAspect="1"/>
          </p:cNvPicPr>
          <p:nvPr/>
        </p:nvPicPr>
        <p:blipFill>
          <a:blip r:embed="rId5">
            <a:extLst/>
          </a:blip>
          <a:stretch>
            <a:fillRect/>
          </a:stretch>
        </p:blipFill>
        <p:spPr>
          <a:xfrm>
            <a:off x="6720840" y="1508760"/>
            <a:ext cx="5234283" cy="46268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3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3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40"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TSF服务提供者  demo演示</a:t>
            </a:r>
          </a:p>
        </p:txBody>
      </p:sp>
      <p:pic>
        <p:nvPicPr>
          <p:cNvPr id="1241"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42"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43" name="矩形 2"/>
          <p:cNvSpPr txBox="1"/>
          <p:nvPr/>
        </p:nvSpPr>
        <p:spPr>
          <a:xfrm>
            <a:off x="1014221" y="1120309"/>
            <a:ext cx="6194936" cy="73866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（2）编写代码</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@EnableDiscoveryClient表示开启服务注册的功能</a:t>
            </a:r>
          </a:p>
        </p:txBody>
      </p:sp>
      <p:pic>
        <p:nvPicPr>
          <p:cNvPr id="1244" name="图片 7" descr="图片 7"/>
          <p:cNvPicPr>
            <a:picLocks noChangeAspect="1"/>
          </p:cNvPicPr>
          <p:nvPr/>
        </p:nvPicPr>
        <p:blipFill>
          <a:blip r:embed="rId5">
            <a:extLst/>
          </a:blip>
          <a:stretch>
            <a:fillRect/>
          </a:stretch>
        </p:blipFill>
        <p:spPr>
          <a:xfrm>
            <a:off x="3460212" y="1992120"/>
            <a:ext cx="5379571" cy="47835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组 24"/>
          <p:cNvGrpSpPr/>
          <p:nvPr/>
        </p:nvGrpSpPr>
        <p:grpSpPr>
          <a:xfrm>
            <a:off x="1471241" y="1114478"/>
            <a:ext cx="9698194" cy="4161887"/>
            <a:chOff x="-1" y="-1"/>
            <a:chExt cx="9698193" cy="4161885"/>
          </a:xfrm>
        </p:grpSpPr>
        <p:grpSp>
          <p:nvGrpSpPr>
            <p:cNvPr id="164" name="圆角矩形 3"/>
            <p:cNvGrpSpPr/>
            <p:nvPr/>
          </p:nvGrpSpPr>
          <p:grpSpPr>
            <a:xfrm>
              <a:off x="358533" y="1359934"/>
              <a:ext cx="2646710" cy="732706"/>
              <a:chOff x="0" y="0"/>
              <a:chExt cx="2646709" cy="732705"/>
            </a:xfrm>
          </p:grpSpPr>
          <p:sp>
            <p:nvSpPr>
              <p:cNvPr id="162" name="圆角矩形"/>
              <p:cNvSpPr/>
              <p:nvPr/>
            </p:nvSpPr>
            <p:spPr>
              <a:xfrm>
                <a:off x="0" y="0"/>
                <a:ext cx="2646709" cy="732705"/>
              </a:xfrm>
              <a:prstGeom prst="roundRect">
                <a:avLst>
                  <a:gd name="adj" fmla="val 16667"/>
                </a:avLst>
              </a:prstGeom>
              <a:noFill/>
              <a:ln w="12700" cap="flat">
                <a:solidFill>
                  <a:srgbClr val="9DC3E6"/>
                </a:solidFill>
                <a:prstDash val="lgDash"/>
                <a:miter lim="400000"/>
              </a:ln>
              <a:effectLst/>
            </p:spPr>
            <p:txBody>
              <a:bodyPr wrap="square" lIns="45718" tIns="45718" rIns="45718" bIns="45718" numCol="1" anchor="ctr">
                <a:noAutofit/>
              </a:bodyPr>
              <a:lstStyle/>
              <a:p>
                <a:pPr>
                  <a:defRPr>
                    <a:latin typeface="Calibri"/>
                    <a:ea typeface="Calibri"/>
                    <a:cs typeface="Calibri"/>
                    <a:sym typeface="Calibri"/>
                  </a:defRPr>
                </a:pPr>
                <a:endParaRPr>
                  <a:latin typeface="+mn-lt"/>
                  <a:ea typeface="+mn-ea"/>
                  <a:cs typeface="+mn-ea"/>
                  <a:sym typeface="+mn-lt"/>
                </a:endParaRPr>
              </a:p>
            </p:txBody>
          </p:sp>
          <p:sp>
            <p:nvSpPr>
              <p:cNvPr id="163" name="传统的单体架构…"/>
              <p:cNvSpPr txBox="1"/>
              <p:nvPr/>
            </p:nvSpPr>
            <p:spPr>
              <a:xfrm>
                <a:off x="35767" y="48955"/>
                <a:ext cx="2575173" cy="6347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1445" tIns="131445" rIns="131445" bIns="131445" numCol="1" anchor="ctr">
                <a:spAutoFit/>
              </a:bodyPr>
              <a:lstStyle/>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传统的单体架构</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自建数据中心</a:t>
                </a:r>
              </a:p>
            </p:txBody>
          </p:sp>
        </p:grpSp>
        <p:sp>
          <p:nvSpPr>
            <p:cNvPr id="165" name="圆角矩形 4"/>
            <p:cNvSpPr/>
            <p:nvPr/>
          </p:nvSpPr>
          <p:spPr>
            <a:xfrm>
              <a:off x="3086553" y="726903"/>
              <a:ext cx="2695015" cy="732704"/>
            </a:xfrm>
            <a:prstGeom prst="roundRect">
              <a:avLst>
                <a:gd name="adj" fmla="val 16667"/>
              </a:avLst>
            </a:prstGeom>
            <a:noFill/>
            <a:ln w="12700" cap="flat">
              <a:solidFill>
                <a:srgbClr val="C9C9C9"/>
              </a:solidFill>
              <a:prstDash val="lgDash"/>
              <a:miter lim="400000"/>
            </a:ln>
            <a:effectLst/>
          </p:spPr>
          <p:txBody>
            <a:bodyPr wrap="square" lIns="45718" tIns="45718" rIns="45718" bIns="45718" numCol="1" anchor="ctr">
              <a:noAutofit/>
            </a:bodyPr>
            <a:lstStyle/>
            <a:p>
              <a:pPr>
                <a:defRPr sz="2400" b="1">
                  <a:latin typeface="微软雅黑"/>
                  <a:ea typeface="微软雅黑"/>
                  <a:cs typeface="微软雅黑"/>
                  <a:sym typeface="微软雅黑"/>
                </a:defRPr>
              </a:pPr>
              <a:endParaRPr>
                <a:latin typeface="+mn-lt"/>
                <a:ea typeface="+mn-ea"/>
                <a:cs typeface="+mn-ea"/>
                <a:sym typeface="+mn-lt"/>
              </a:endParaRPr>
            </a:p>
          </p:txBody>
        </p:sp>
        <p:sp>
          <p:nvSpPr>
            <p:cNvPr id="166" name="圆角矩形 5"/>
            <p:cNvSpPr/>
            <p:nvPr/>
          </p:nvSpPr>
          <p:spPr>
            <a:xfrm>
              <a:off x="5871125" y="75666"/>
              <a:ext cx="2902648" cy="732705"/>
            </a:xfrm>
            <a:prstGeom prst="roundRect">
              <a:avLst>
                <a:gd name="adj" fmla="val 16667"/>
              </a:avLst>
            </a:prstGeom>
            <a:noFill/>
            <a:ln w="12700" cap="flat">
              <a:solidFill>
                <a:srgbClr val="FFD966"/>
              </a:solidFill>
              <a:prstDash val="lgDash"/>
              <a:miter lim="400000"/>
            </a:ln>
            <a:effectLst/>
          </p:spPr>
          <p:txBody>
            <a:bodyPr wrap="square" lIns="45718" tIns="45718" rIns="45718" bIns="45718" numCol="1" anchor="ctr">
              <a:noAutofit/>
            </a:bodyPr>
            <a:lstStyle/>
            <a:p>
              <a:pPr>
                <a:defRPr sz="1400" b="1">
                  <a:latin typeface="微软雅黑"/>
                  <a:ea typeface="微软雅黑"/>
                  <a:cs typeface="微软雅黑"/>
                  <a:sym typeface="微软雅黑"/>
                </a:defRPr>
              </a:pPr>
              <a:endParaRPr>
                <a:latin typeface="+mn-lt"/>
                <a:ea typeface="+mn-ea"/>
                <a:cs typeface="+mn-ea"/>
                <a:sym typeface="+mn-lt"/>
              </a:endParaRPr>
            </a:p>
          </p:txBody>
        </p:sp>
        <p:sp>
          <p:nvSpPr>
            <p:cNvPr id="167" name="Freeform 13"/>
            <p:cNvSpPr/>
            <p:nvPr/>
          </p:nvSpPr>
          <p:spPr>
            <a:xfrm rot="20969826">
              <a:off x="1537570" y="884468"/>
              <a:ext cx="1760223" cy="447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4" y="21488"/>
                  </a:lnTo>
                  <a:lnTo>
                    <a:pt x="176" y="21042"/>
                  </a:lnTo>
                  <a:lnTo>
                    <a:pt x="352" y="20372"/>
                  </a:lnTo>
                  <a:lnTo>
                    <a:pt x="704" y="19479"/>
                  </a:lnTo>
                  <a:lnTo>
                    <a:pt x="1100" y="18419"/>
                  </a:lnTo>
                  <a:lnTo>
                    <a:pt x="1672" y="17247"/>
                  </a:lnTo>
                  <a:lnTo>
                    <a:pt x="2332" y="16019"/>
                  </a:lnTo>
                  <a:lnTo>
                    <a:pt x="3123" y="14735"/>
                  </a:lnTo>
                  <a:lnTo>
                    <a:pt x="4091" y="13451"/>
                  </a:lnTo>
                  <a:lnTo>
                    <a:pt x="5191" y="12223"/>
                  </a:lnTo>
                  <a:lnTo>
                    <a:pt x="6467" y="11107"/>
                  </a:lnTo>
                  <a:lnTo>
                    <a:pt x="7919" y="10047"/>
                  </a:lnTo>
                  <a:lnTo>
                    <a:pt x="9370" y="9265"/>
                  </a:lnTo>
                  <a:lnTo>
                    <a:pt x="10734" y="8763"/>
                  </a:lnTo>
                  <a:lnTo>
                    <a:pt x="11966" y="8484"/>
                  </a:lnTo>
                  <a:lnTo>
                    <a:pt x="13066" y="8372"/>
                  </a:lnTo>
                  <a:lnTo>
                    <a:pt x="14033" y="8372"/>
                  </a:lnTo>
                  <a:lnTo>
                    <a:pt x="14913" y="8484"/>
                  </a:lnTo>
                  <a:lnTo>
                    <a:pt x="15617" y="8707"/>
                  </a:lnTo>
                  <a:lnTo>
                    <a:pt x="16189" y="8930"/>
                  </a:lnTo>
                  <a:lnTo>
                    <a:pt x="16585" y="9098"/>
                  </a:lnTo>
                  <a:lnTo>
                    <a:pt x="16937" y="9321"/>
                  </a:lnTo>
                  <a:lnTo>
                    <a:pt x="14957" y="13284"/>
                  </a:lnTo>
                  <a:lnTo>
                    <a:pt x="21600" y="10326"/>
                  </a:lnTo>
                  <a:lnTo>
                    <a:pt x="20060" y="0"/>
                  </a:lnTo>
                  <a:lnTo>
                    <a:pt x="18785" y="4186"/>
                  </a:lnTo>
                  <a:lnTo>
                    <a:pt x="18081" y="3740"/>
                  </a:lnTo>
                  <a:lnTo>
                    <a:pt x="17553" y="3516"/>
                  </a:lnTo>
                  <a:lnTo>
                    <a:pt x="16893" y="3349"/>
                  </a:lnTo>
                  <a:lnTo>
                    <a:pt x="16101" y="3181"/>
                  </a:lnTo>
                  <a:lnTo>
                    <a:pt x="15221" y="3070"/>
                  </a:lnTo>
                  <a:lnTo>
                    <a:pt x="14209" y="3070"/>
                  </a:lnTo>
                  <a:lnTo>
                    <a:pt x="13110" y="3237"/>
                  </a:lnTo>
                  <a:lnTo>
                    <a:pt x="11878" y="3516"/>
                  </a:lnTo>
                  <a:lnTo>
                    <a:pt x="10602" y="4074"/>
                  </a:lnTo>
                  <a:lnTo>
                    <a:pt x="9282" y="4800"/>
                  </a:lnTo>
                  <a:lnTo>
                    <a:pt x="7831" y="5860"/>
                  </a:lnTo>
                  <a:lnTo>
                    <a:pt x="6379" y="7200"/>
                  </a:lnTo>
                  <a:lnTo>
                    <a:pt x="5059" y="8651"/>
                  </a:lnTo>
                  <a:lnTo>
                    <a:pt x="3915" y="10158"/>
                  </a:lnTo>
                  <a:lnTo>
                    <a:pt x="2991" y="11777"/>
                  </a:lnTo>
                  <a:lnTo>
                    <a:pt x="2200" y="13395"/>
                  </a:lnTo>
                  <a:lnTo>
                    <a:pt x="1584" y="14958"/>
                  </a:lnTo>
                  <a:lnTo>
                    <a:pt x="1056" y="16465"/>
                  </a:lnTo>
                  <a:lnTo>
                    <a:pt x="660" y="17860"/>
                  </a:lnTo>
                  <a:lnTo>
                    <a:pt x="396" y="19088"/>
                  </a:lnTo>
                  <a:lnTo>
                    <a:pt x="176" y="20149"/>
                  </a:lnTo>
                  <a:lnTo>
                    <a:pt x="88" y="20930"/>
                  </a:lnTo>
                  <a:lnTo>
                    <a:pt x="0" y="21433"/>
                  </a:lnTo>
                  <a:lnTo>
                    <a:pt x="0" y="21600"/>
                  </a:lnTo>
                </a:path>
              </a:pathLst>
            </a:custGeom>
            <a:gradFill flip="none" rotWithShape="1">
              <a:gsLst>
                <a:gs pos="0">
                  <a:srgbClr val="FFFFFF"/>
                </a:gs>
                <a:gs pos="99000">
                  <a:srgbClr val="9DC3E6">
                    <a:alpha val="31000"/>
                  </a:srgbClr>
                </a:gs>
              </a:gsLst>
              <a:lin ang="0" scaled="0"/>
            </a:gradFill>
            <a:ln w="12700" cap="flat">
              <a:noFill/>
              <a:miter lim="400000"/>
            </a:ln>
            <a:effectLst/>
          </p:spPr>
          <p:txBody>
            <a:bodyPr wrap="square" lIns="45718" tIns="45718" rIns="45718" bIns="45718" numCol="1" anchor="t">
              <a:noAutofit/>
            </a:bodyPr>
            <a:lstStyle/>
            <a:p>
              <a:pPr>
                <a:defRPr sz="6000">
                  <a:latin typeface="微软雅黑"/>
                  <a:ea typeface="微软雅黑"/>
                  <a:cs typeface="微软雅黑"/>
                  <a:sym typeface="微软雅黑"/>
                </a:defRPr>
              </a:pPr>
              <a:endParaRPr>
                <a:latin typeface="+mn-lt"/>
                <a:ea typeface="+mn-ea"/>
                <a:cs typeface="+mn-ea"/>
                <a:sym typeface="+mn-lt"/>
              </a:endParaRPr>
            </a:p>
          </p:txBody>
        </p:sp>
        <p:sp>
          <p:nvSpPr>
            <p:cNvPr id="168" name="Freeform 13"/>
            <p:cNvSpPr/>
            <p:nvPr/>
          </p:nvSpPr>
          <p:spPr>
            <a:xfrm rot="20969826">
              <a:off x="4239876" y="281802"/>
              <a:ext cx="1662271" cy="4356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4" y="21488"/>
                  </a:lnTo>
                  <a:lnTo>
                    <a:pt x="176" y="21042"/>
                  </a:lnTo>
                  <a:lnTo>
                    <a:pt x="352" y="20372"/>
                  </a:lnTo>
                  <a:lnTo>
                    <a:pt x="704" y="19479"/>
                  </a:lnTo>
                  <a:lnTo>
                    <a:pt x="1100" y="18419"/>
                  </a:lnTo>
                  <a:lnTo>
                    <a:pt x="1672" y="17247"/>
                  </a:lnTo>
                  <a:lnTo>
                    <a:pt x="2332" y="16019"/>
                  </a:lnTo>
                  <a:lnTo>
                    <a:pt x="3123" y="14735"/>
                  </a:lnTo>
                  <a:lnTo>
                    <a:pt x="4091" y="13451"/>
                  </a:lnTo>
                  <a:lnTo>
                    <a:pt x="5191" y="12223"/>
                  </a:lnTo>
                  <a:lnTo>
                    <a:pt x="6467" y="11107"/>
                  </a:lnTo>
                  <a:lnTo>
                    <a:pt x="7919" y="10047"/>
                  </a:lnTo>
                  <a:lnTo>
                    <a:pt x="9370" y="9265"/>
                  </a:lnTo>
                  <a:lnTo>
                    <a:pt x="10734" y="8763"/>
                  </a:lnTo>
                  <a:lnTo>
                    <a:pt x="11966" y="8484"/>
                  </a:lnTo>
                  <a:lnTo>
                    <a:pt x="13066" y="8372"/>
                  </a:lnTo>
                  <a:lnTo>
                    <a:pt x="14033" y="8372"/>
                  </a:lnTo>
                  <a:lnTo>
                    <a:pt x="14913" y="8484"/>
                  </a:lnTo>
                  <a:lnTo>
                    <a:pt x="15617" y="8707"/>
                  </a:lnTo>
                  <a:lnTo>
                    <a:pt x="16189" y="8930"/>
                  </a:lnTo>
                  <a:lnTo>
                    <a:pt x="16585" y="9098"/>
                  </a:lnTo>
                  <a:lnTo>
                    <a:pt x="16937" y="9321"/>
                  </a:lnTo>
                  <a:lnTo>
                    <a:pt x="14957" y="13284"/>
                  </a:lnTo>
                  <a:lnTo>
                    <a:pt x="21600" y="10326"/>
                  </a:lnTo>
                  <a:lnTo>
                    <a:pt x="20060" y="0"/>
                  </a:lnTo>
                  <a:lnTo>
                    <a:pt x="18785" y="4186"/>
                  </a:lnTo>
                  <a:lnTo>
                    <a:pt x="18081" y="3740"/>
                  </a:lnTo>
                  <a:lnTo>
                    <a:pt x="17553" y="3516"/>
                  </a:lnTo>
                  <a:lnTo>
                    <a:pt x="16893" y="3349"/>
                  </a:lnTo>
                  <a:lnTo>
                    <a:pt x="16101" y="3181"/>
                  </a:lnTo>
                  <a:lnTo>
                    <a:pt x="15221" y="3070"/>
                  </a:lnTo>
                  <a:lnTo>
                    <a:pt x="14209" y="3070"/>
                  </a:lnTo>
                  <a:lnTo>
                    <a:pt x="13110" y="3237"/>
                  </a:lnTo>
                  <a:lnTo>
                    <a:pt x="11878" y="3516"/>
                  </a:lnTo>
                  <a:lnTo>
                    <a:pt x="10602" y="4074"/>
                  </a:lnTo>
                  <a:lnTo>
                    <a:pt x="9282" y="4800"/>
                  </a:lnTo>
                  <a:lnTo>
                    <a:pt x="7831" y="5860"/>
                  </a:lnTo>
                  <a:lnTo>
                    <a:pt x="6379" y="7200"/>
                  </a:lnTo>
                  <a:lnTo>
                    <a:pt x="5059" y="8651"/>
                  </a:lnTo>
                  <a:lnTo>
                    <a:pt x="3915" y="10158"/>
                  </a:lnTo>
                  <a:lnTo>
                    <a:pt x="2991" y="11777"/>
                  </a:lnTo>
                  <a:lnTo>
                    <a:pt x="2200" y="13395"/>
                  </a:lnTo>
                  <a:lnTo>
                    <a:pt x="1584" y="14958"/>
                  </a:lnTo>
                  <a:lnTo>
                    <a:pt x="1056" y="16465"/>
                  </a:lnTo>
                  <a:lnTo>
                    <a:pt x="660" y="17860"/>
                  </a:lnTo>
                  <a:lnTo>
                    <a:pt x="396" y="19088"/>
                  </a:lnTo>
                  <a:lnTo>
                    <a:pt x="176" y="20149"/>
                  </a:lnTo>
                  <a:lnTo>
                    <a:pt x="88" y="20930"/>
                  </a:lnTo>
                  <a:lnTo>
                    <a:pt x="0" y="21433"/>
                  </a:lnTo>
                  <a:lnTo>
                    <a:pt x="0" y="21600"/>
                  </a:lnTo>
                </a:path>
              </a:pathLst>
            </a:custGeom>
            <a:gradFill flip="none" rotWithShape="1">
              <a:gsLst>
                <a:gs pos="0">
                  <a:srgbClr val="FFFFFF">
                    <a:alpha val="32000"/>
                  </a:srgbClr>
                </a:gs>
                <a:gs pos="100000">
                  <a:srgbClr val="FFD966"/>
                </a:gs>
              </a:gsLst>
              <a:lin ang="0" scaled="0"/>
            </a:gradFill>
            <a:ln w="12700" cap="flat">
              <a:noFill/>
              <a:miter lim="400000"/>
            </a:ln>
            <a:effectLst/>
          </p:spPr>
          <p:txBody>
            <a:bodyPr wrap="square" lIns="45718" tIns="45718" rIns="45718" bIns="45718" numCol="1" anchor="t">
              <a:noAutofit/>
            </a:bodyPr>
            <a:lstStyle/>
            <a:p>
              <a:pPr>
                <a:defRPr sz="6000">
                  <a:latin typeface="微软雅黑"/>
                  <a:ea typeface="微软雅黑"/>
                  <a:cs typeface="微软雅黑"/>
                  <a:sym typeface="微软雅黑"/>
                </a:defRPr>
              </a:pPr>
              <a:endParaRPr>
                <a:latin typeface="+mn-lt"/>
                <a:ea typeface="+mn-ea"/>
                <a:cs typeface="+mn-ea"/>
                <a:sym typeface="+mn-lt"/>
              </a:endParaRPr>
            </a:p>
          </p:txBody>
        </p:sp>
        <p:sp>
          <p:nvSpPr>
            <p:cNvPr id="169" name="矩形 8"/>
            <p:cNvSpPr txBox="1"/>
            <p:nvPr/>
          </p:nvSpPr>
          <p:spPr>
            <a:xfrm>
              <a:off x="3340672" y="846504"/>
              <a:ext cx="2622105"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传统的垂直的IT架构</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IaaS（公有，专有，混合）</a:t>
              </a:r>
            </a:p>
          </p:txBody>
        </p:sp>
        <p:sp>
          <p:nvSpPr>
            <p:cNvPr id="170" name="矩形 9"/>
            <p:cNvSpPr txBox="1"/>
            <p:nvPr/>
          </p:nvSpPr>
          <p:spPr>
            <a:xfrm>
              <a:off x="6079645" y="209652"/>
              <a:ext cx="2694128" cy="4616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面向未来的，高扩展性微服务架构</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IaaS(公有，专有，混合)</a:t>
              </a:r>
            </a:p>
          </p:txBody>
        </p:sp>
        <p:sp>
          <p:nvSpPr>
            <p:cNvPr id="171" name="矩形 10"/>
            <p:cNvSpPr txBox="1"/>
            <p:nvPr/>
          </p:nvSpPr>
          <p:spPr>
            <a:xfrm>
              <a:off x="6051806" y="964666"/>
              <a:ext cx="3646386" cy="22929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defRPr sz="1300" b="1">
                  <a:latin typeface="微软雅黑"/>
                  <a:ea typeface="微软雅黑"/>
                  <a:cs typeface="微软雅黑"/>
                  <a:sym typeface="微软雅黑"/>
                </a:defRPr>
              </a:pPr>
              <a:endParaRPr>
                <a:latin typeface="+mn-lt"/>
                <a:ea typeface="+mn-ea"/>
                <a:cs typeface="+mn-ea"/>
                <a:sym typeface="+mn-lt"/>
              </a:endParaRP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高性能分布式计算集群框架，构建一平台</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系统线性无限扩展，去中心化</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任意节点链路故障可替换，高可靠性</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数据化自动运维运营</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业务系统之间去耦合</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业务能力云化，自然沉淀共享公用服务</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老系统平滑对接，第三方可控开放</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能力开放可运营</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新特性版本更新敏捷，创新快</a:t>
              </a:r>
            </a:p>
            <a:p>
              <a:pPr marL="205740" indent="-205740">
                <a:buSzPct val="100000"/>
                <a:buFont typeface="Arial"/>
                <a:buChar char="•"/>
                <a:defRPr sz="1300" b="1">
                  <a:solidFill>
                    <a:srgbClr val="FC9804"/>
                  </a:solidFill>
                  <a:latin typeface="微软雅黑"/>
                  <a:ea typeface="微软雅黑"/>
                  <a:cs typeface="微软雅黑"/>
                  <a:sym typeface="微软雅黑"/>
                </a:defRPr>
              </a:pPr>
              <a:r>
                <a:rPr>
                  <a:latin typeface="+mn-lt"/>
                  <a:ea typeface="+mn-ea"/>
                  <a:cs typeface="+mn-ea"/>
                  <a:sym typeface="+mn-lt"/>
                </a:rPr>
                <a:t>低成本，便于维护</a:t>
              </a:r>
            </a:p>
          </p:txBody>
        </p:sp>
        <p:sp>
          <p:nvSpPr>
            <p:cNvPr id="172" name="矩形 11"/>
            <p:cNvSpPr txBox="1"/>
            <p:nvPr/>
          </p:nvSpPr>
          <p:spPr>
            <a:xfrm>
              <a:off x="3346854" y="1949201"/>
              <a:ext cx="2526896" cy="13849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高并发性能仍然存在瓶颈</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扩展能力对大系统不很灵活</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数据孤岛依然存在</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各垂直系统相同模块依然重复开发，无法共享沉淀 </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新功能版本开发，更新仍然难</a:t>
              </a:r>
            </a:p>
            <a:p>
              <a:pPr marL="205740" indent="-205740">
                <a:buSzPct val="100000"/>
                <a:buFont typeface="Arial"/>
                <a:buChar char="•"/>
                <a:defRPr sz="1200" b="1">
                  <a:solidFill>
                    <a:srgbClr val="FF0000"/>
                  </a:solidFill>
                  <a:latin typeface="微软雅黑"/>
                  <a:ea typeface="微软雅黑"/>
                  <a:cs typeface="微软雅黑"/>
                  <a:sym typeface="微软雅黑"/>
                </a:defRPr>
              </a:pPr>
              <a:r>
                <a:rPr>
                  <a:latin typeface="+mn-lt"/>
                  <a:ea typeface="+mn-ea"/>
                  <a:cs typeface="+mn-ea"/>
                  <a:sym typeface="+mn-lt"/>
                </a:rPr>
                <a:t>基础设施成本降低</a:t>
              </a:r>
            </a:p>
          </p:txBody>
        </p:sp>
        <p:sp>
          <p:nvSpPr>
            <p:cNvPr id="173" name="矩形 12"/>
            <p:cNvSpPr txBox="1"/>
            <p:nvPr/>
          </p:nvSpPr>
          <p:spPr>
            <a:xfrm>
              <a:off x="169062" y="2237878"/>
              <a:ext cx="2526896" cy="13849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高并发性能存在瓶颈</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没有线性扩展能力</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数据孤岛</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各垂直系统相同模块重复开发无法持续沉淀积累和共享</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新功能版本开发，更新困难</a:t>
              </a:r>
            </a:p>
            <a:p>
              <a:pPr marL="205740" indent="-205740">
                <a:buSzPct val="100000"/>
                <a:buFont typeface="Arial"/>
                <a:buChar char="•"/>
                <a:defRPr sz="1200" b="1">
                  <a:latin typeface="微软雅黑"/>
                  <a:ea typeface="微软雅黑"/>
                  <a:cs typeface="微软雅黑"/>
                  <a:sym typeface="微软雅黑"/>
                </a:defRPr>
              </a:pPr>
              <a:r>
                <a:rPr>
                  <a:latin typeface="+mn-lt"/>
                  <a:ea typeface="+mn-ea"/>
                  <a:cs typeface="+mn-ea"/>
                  <a:sym typeface="+mn-lt"/>
                </a:rPr>
                <a:t>成本高</a:t>
              </a:r>
            </a:p>
          </p:txBody>
        </p:sp>
        <p:sp>
          <p:nvSpPr>
            <p:cNvPr id="174" name="椭圆 13"/>
            <p:cNvSpPr/>
            <p:nvPr/>
          </p:nvSpPr>
          <p:spPr>
            <a:xfrm>
              <a:off x="71215" y="1601694"/>
              <a:ext cx="287323" cy="264373"/>
            </a:xfrm>
            <a:prstGeom prst="ellipse">
              <a:avLst/>
            </a:prstGeom>
            <a:solidFill>
              <a:srgbClr val="F39019"/>
            </a:solidFill>
            <a:ln w="12700" cap="flat">
              <a:noFill/>
              <a:miter lim="400000"/>
            </a:ln>
            <a:effectLst/>
          </p:spPr>
          <p:txBody>
            <a:bodyPr wrap="square" lIns="45718" tIns="45718" rIns="45718" bIns="45718" numCol="1" anchor="ctr">
              <a:noAutofit/>
            </a:bodyPr>
            <a:lstStyle/>
            <a:p>
              <a:pPr>
                <a:defRPr sz="2400" b="1">
                  <a:latin typeface="微软雅黑"/>
                  <a:ea typeface="微软雅黑"/>
                  <a:cs typeface="微软雅黑"/>
                  <a:sym typeface="微软雅黑"/>
                </a:defRPr>
              </a:pPr>
              <a:endParaRPr>
                <a:latin typeface="+mn-lt"/>
                <a:ea typeface="+mn-ea"/>
                <a:cs typeface="+mn-ea"/>
                <a:sym typeface="+mn-lt"/>
              </a:endParaRPr>
            </a:p>
          </p:txBody>
        </p:sp>
        <p:sp>
          <p:nvSpPr>
            <p:cNvPr id="175" name="文本框 36"/>
            <p:cNvSpPr txBox="1"/>
            <p:nvPr/>
          </p:nvSpPr>
          <p:spPr>
            <a:xfrm>
              <a:off x="53923" y="1535339"/>
              <a:ext cx="286938" cy="419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85725" tIns="85725" rIns="85725" bIns="85725" numCol="1" anchor="ctr">
              <a:spAutoFit/>
            </a:bodyPr>
            <a:lstStyle>
              <a:lvl1pPr defTabSz="701040">
                <a:defRPr sz="1600" b="1">
                  <a:latin typeface="微软雅黑"/>
                  <a:ea typeface="微软雅黑"/>
                  <a:cs typeface="微软雅黑"/>
                  <a:sym typeface="微软雅黑"/>
                </a:defRPr>
              </a:lvl1pPr>
            </a:lstStyle>
            <a:p>
              <a:r>
                <a:rPr>
                  <a:latin typeface="+mn-lt"/>
                  <a:ea typeface="+mn-ea"/>
                  <a:cs typeface="+mn-ea"/>
                  <a:sym typeface="+mn-lt"/>
                </a:rPr>
                <a:t>1</a:t>
              </a:r>
            </a:p>
          </p:txBody>
        </p:sp>
        <p:sp>
          <p:nvSpPr>
            <p:cNvPr id="176" name="椭圆 15"/>
            <p:cNvSpPr/>
            <p:nvPr/>
          </p:nvSpPr>
          <p:spPr>
            <a:xfrm>
              <a:off x="3117967" y="912957"/>
              <a:ext cx="287323" cy="264373"/>
            </a:xfrm>
            <a:prstGeom prst="ellipse">
              <a:avLst/>
            </a:prstGeom>
            <a:solidFill>
              <a:srgbClr val="F39019"/>
            </a:solidFill>
            <a:ln w="12700" cap="flat">
              <a:noFill/>
              <a:miter lim="400000"/>
            </a:ln>
            <a:effectLst/>
          </p:spPr>
          <p:txBody>
            <a:bodyPr wrap="square" lIns="45718" tIns="45718" rIns="45718" bIns="45718" numCol="1" anchor="ctr">
              <a:noAutofit/>
            </a:bodyPr>
            <a:lstStyle/>
            <a:p>
              <a:pPr>
                <a:defRPr sz="2400" b="1">
                  <a:latin typeface="微软雅黑"/>
                  <a:ea typeface="微软雅黑"/>
                  <a:cs typeface="微软雅黑"/>
                  <a:sym typeface="微软雅黑"/>
                </a:defRPr>
              </a:pPr>
              <a:endParaRPr>
                <a:latin typeface="+mn-lt"/>
                <a:ea typeface="+mn-ea"/>
                <a:cs typeface="+mn-ea"/>
                <a:sym typeface="+mn-lt"/>
              </a:endParaRPr>
            </a:p>
          </p:txBody>
        </p:sp>
        <p:sp>
          <p:nvSpPr>
            <p:cNvPr id="177" name="文本框 38"/>
            <p:cNvSpPr txBox="1"/>
            <p:nvPr/>
          </p:nvSpPr>
          <p:spPr>
            <a:xfrm>
              <a:off x="3099013" y="846599"/>
              <a:ext cx="286938" cy="419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85725" tIns="85725" rIns="85725" bIns="85725" numCol="1" anchor="ctr">
              <a:spAutoFit/>
            </a:bodyPr>
            <a:lstStyle>
              <a:lvl1pPr defTabSz="701040">
                <a:defRPr sz="1600" b="1">
                  <a:latin typeface="微软雅黑"/>
                  <a:ea typeface="微软雅黑"/>
                  <a:cs typeface="微软雅黑"/>
                  <a:sym typeface="微软雅黑"/>
                </a:defRPr>
              </a:lvl1pPr>
            </a:lstStyle>
            <a:p>
              <a:r>
                <a:rPr>
                  <a:latin typeface="+mn-lt"/>
                  <a:ea typeface="+mn-ea"/>
                  <a:cs typeface="+mn-ea"/>
                  <a:sym typeface="+mn-lt"/>
                </a:rPr>
                <a:t>2</a:t>
              </a:r>
            </a:p>
          </p:txBody>
        </p:sp>
        <p:sp>
          <p:nvSpPr>
            <p:cNvPr id="178" name="椭圆 17"/>
            <p:cNvSpPr/>
            <p:nvPr/>
          </p:nvSpPr>
          <p:spPr>
            <a:xfrm>
              <a:off x="5879338" y="285713"/>
              <a:ext cx="287323" cy="264373"/>
            </a:xfrm>
            <a:prstGeom prst="ellipse">
              <a:avLst/>
            </a:prstGeom>
            <a:solidFill>
              <a:srgbClr val="F39019"/>
            </a:solidFill>
            <a:ln w="12700" cap="flat">
              <a:noFill/>
              <a:miter lim="400000"/>
            </a:ln>
            <a:effectLst/>
          </p:spPr>
          <p:txBody>
            <a:bodyPr wrap="square" lIns="45718" tIns="45718" rIns="45718" bIns="45718" numCol="1" anchor="ctr">
              <a:noAutofit/>
            </a:bodyPr>
            <a:lstStyle/>
            <a:p>
              <a:pPr>
                <a:defRPr sz="2400" b="1">
                  <a:latin typeface="微软雅黑"/>
                  <a:ea typeface="微软雅黑"/>
                  <a:cs typeface="微软雅黑"/>
                  <a:sym typeface="微软雅黑"/>
                </a:defRPr>
              </a:pPr>
              <a:endParaRPr>
                <a:latin typeface="+mn-lt"/>
                <a:ea typeface="+mn-ea"/>
                <a:cs typeface="+mn-ea"/>
                <a:sym typeface="+mn-lt"/>
              </a:endParaRPr>
            </a:p>
          </p:txBody>
        </p:sp>
        <p:sp>
          <p:nvSpPr>
            <p:cNvPr id="179" name="文本框 40"/>
            <p:cNvSpPr txBox="1"/>
            <p:nvPr/>
          </p:nvSpPr>
          <p:spPr>
            <a:xfrm>
              <a:off x="5860384" y="219357"/>
              <a:ext cx="286938" cy="4193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85725" tIns="85725" rIns="85725" bIns="85725" numCol="1" anchor="ctr">
              <a:spAutoFit/>
            </a:bodyPr>
            <a:lstStyle>
              <a:lvl1pPr defTabSz="701040">
                <a:defRPr sz="1600" b="1">
                  <a:latin typeface="微软雅黑"/>
                  <a:ea typeface="微软雅黑"/>
                  <a:cs typeface="微软雅黑"/>
                  <a:sym typeface="微软雅黑"/>
                </a:defRPr>
              </a:lvl1pPr>
            </a:lstStyle>
            <a:p>
              <a:r>
                <a:rPr>
                  <a:latin typeface="+mn-lt"/>
                  <a:ea typeface="+mn-ea"/>
                  <a:cs typeface="+mn-ea"/>
                  <a:sym typeface="+mn-lt"/>
                </a:rPr>
                <a:t>3</a:t>
              </a:r>
            </a:p>
          </p:txBody>
        </p:sp>
        <p:sp>
          <p:nvSpPr>
            <p:cNvPr id="180" name="文本框 41"/>
            <p:cNvSpPr txBox="1"/>
            <p:nvPr/>
          </p:nvSpPr>
          <p:spPr>
            <a:xfrm>
              <a:off x="1747902" y="618804"/>
              <a:ext cx="913066"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sz="1600">
                  <a:latin typeface="微软雅黑"/>
                  <a:ea typeface="微软雅黑"/>
                  <a:cs typeface="微软雅黑"/>
                  <a:sym typeface="微软雅黑"/>
                </a:defRPr>
              </a:lvl1pPr>
            </a:lstStyle>
            <a:p>
              <a:r>
                <a:rPr>
                  <a:latin typeface="+mn-lt"/>
                  <a:ea typeface="+mn-ea"/>
                  <a:cs typeface="+mn-ea"/>
                  <a:sym typeface="+mn-lt"/>
                </a:rPr>
                <a:t>系统上云</a:t>
              </a:r>
            </a:p>
          </p:txBody>
        </p:sp>
        <p:sp>
          <p:nvSpPr>
            <p:cNvPr id="181" name="文本框 42"/>
            <p:cNvSpPr txBox="1"/>
            <p:nvPr/>
          </p:nvSpPr>
          <p:spPr>
            <a:xfrm>
              <a:off x="4765423" y="-1"/>
              <a:ext cx="913066"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sz="1600">
                  <a:latin typeface="微软雅黑"/>
                  <a:ea typeface="微软雅黑"/>
                  <a:cs typeface="微软雅黑"/>
                  <a:sym typeface="微软雅黑"/>
                </a:defRPr>
              </a:lvl1pPr>
            </a:lstStyle>
            <a:p>
              <a:r>
                <a:rPr>
                  <a:latin typeface="+mn-lt"/>
                  <a:ea typeface="+mn-ea"/>
                  <a:cs typeface="+mn-ea"/>
                  <a:sym typeface="+mn-lt"/>
                </a:rPr>
                <a:t>云上演进</a:t>
              </a:r>
            </a:p>
          </p:txBody>
        </p:sp>
        <p:sp>
          <p:nvSpPr>
            <p:cNvPr id="182" name="右箭头 21"/>
            <p:cNvSpPr/>
            <p:nvPr/>
          </p:nvSpPr>
          <p:spPr>
            <a:xfrm>
              <a:off x="-1" y="3498633"/>
              <a:ext cx="8961124" cy="663251"/>
            </a:xfrm>
            <a:prstGeom prst="rightArrow">
              <a:avLst>
                <a:gd name="adj1" fmla="val 50000"/>
                <a:gd name="adj2" fmla="val 50000"/>
              </a:avLst>
            </a:prstGeom>
            <a:gradFill flip="none" rotWithShape="1">
              <a:gsLst>
                <a:gs pos="0">
                  <a:srgbClr val="44546A"/>
                </a:gs>
                <a:gs pos="100000">
                  <a:srgbClr val="FFFFFF"/>
                </a:gs>
              </a:gsLst>
              <a:path path="circle">
                <a:fillToRect l="62278" t="119636" r="37721" b="-19636"/>
              </a:path>
            </a:gradFill>
            <a:ln w="6350" cap="flat">
              <a:solidFill>
                <a:schemeClr val="accent1"/>
              </a:solidFill>
              <a:prstDash val="solid"/>
              <a:miter lim="800000"/>
            </a:ln>
            <a:effectLst/>
          </p:spPr>
          <p:txBody>
            <a:bodyPr wrap="square" lIns="45718" tIns="45718" rIns="45718" bIns="45718" numCol="1" anchor="ctr">
              <a:noAutofit/>
            </a:bodyPr>
            <a:lstStyle/>
            <a:p>
              <a:pPr algn="ctr">
                <a:defRPr sz="6000">
                  <a:latin typeface="微软雅黑"/>
                  <a:ea typeface="微软雅黑"/>
                  <a:cs typeface="微软雅黑"/>
                  <a:sym typeface="微软雅黑"/>
                </a:defRPr>
              </a:pPr>
              <a:endParaRPr>
                <a:latin typeface="+mn-lt"/>
                <a:ea typeface="+mn-ea"/>
                <a:cs typeface="+mn-ea"/>
                <a:sym typeface="+mn-lt"/>
              </a:endParaRPr>
            </a:p>
          </p:txBody>
        </p:sp>
        <p:sp>
          <p:nvSpPr>
            <p:cNvPr id="183" name="文本框 44"/>
            <p:cNvSpPr txBox="1"/>
            <p:nvPr/>
          </p:nvSpPr>
          <p:spPr>
            <a:xfrm>
              <a:off x="3680170" y="3672285"/>
              <a:ext cx="1477323"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latin typeface="微软雅黑"/>
                  <a:ea typeface="微软雅黑"/>
                  <a:cs typeface="微软雅黑"/>
                  <a:sym typeface="微软雅黑"/>
                </a:defRPr>
              </a:lvl1pPr>
            </a:lstStyle>
            <a:p>
              <a:r>
                <a:rPr>
                  <a:latin typeface="+mn-lt"/>
                  <a:ea typeface="+mn-ea"/>
                  <a:cs typeface="+mn-ea"/>
                  <a:sym typeface="+mn-lt"/>
                </a:rPr>
                <a:t>基础设施云化</a:t>
              </a:r>
            </a:p>
          </p:txBody>
        </p:sp>
        <p:sp>
          <p:nvSpPr>
            <p:cNvPr id="184" name="文本框 45"/>
            <p:cNvSpPr txBox="1"/>
            <p:nvPr/>
          </p:nvSpPr>
          <p:spPr>
            <a:xfrm>
              <a:off x="6537617" y="3672285"/>
              <a:ext cx="1477323"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latin typeface="微软雅黑"/>
                  <a:ea typeface="微软雅黑"/>
                  <a:cs typeface="微软雅黑"/>
                  <a:sym typeface="微软雅黑"/>
                </a:defRPr>
              </a:lvl1pPr>
            </a:lstStyle>
            <a:p>
              <a:r>
                <a:rPr>
                  <a:latin typeface="+mn-lt"/>
                  <a:ea typeface="+mn-ea"/>
                  <a:cs typeface="+mn-ea"/>
                  <a:sym typeface="+mn-lt"/>
                </a:rPr>
                <a:t>业务能力云化</a:t>
              </a:r>
            </a:p>
          </p:txBody>
        </p:sp>
      </p:grpSp>
      <p:sp>
        <p:nvSpPr>
          <p:cNvPr id="186" name="内容占位符 2"/>
          <p:cNvSpPr txBox="1"/>
          <p:nvPr/>
        </p:nvSpPr>
        <p:spPr>
          <a:xfrm>
            <a:off x="883173" y="5429946"/>
            <a:ext cx="10314389" cy="58477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219075">
              <a:spcBef>
                <a:spcPts val="1500"/>
              </a:spcBef>
              <a:defRPr sz="1600">
                <a:latin typeface="Calibri"/>
                <a:ea typeface="Calibri"/>
                <a:cs typeface="Calibri"/>
                <a:sym typeface="Calibri"/>
              </a:defRPr>
            </a:lvl1pPr>
          </a:lstStyle>
          <a:p>
            <a:r>
              <a:rPr dirty="0">
                <a:latin typeface="+mn-lt"/>
                <a:ea typeface="+mn-ea"/>
                <a:cs typeface="+mn-ea"/>
                <a:sym typeface="+mn-lt"/>
              </a:rPr>
              <a:t>        </a:t>
            </a:r>
            <a:r>
              <a:rPr dirty="0" err="1">
                <a:latin typeface="+mn-lt"/>
                <a:ea typeface="+mn-ea"/>
                <a:cs typeface="+mn-ea"/>
                <a:sym typeface="+mn-lt"/>
              </a:rPr>
              <a:t>云计算时代，企业信息化演进不仅仅是把IT系统搬到云上，而是让业务与信息系统深度融合，改变业务运营和创新模式</a:t>
            </a:r>
            <a:r>
              <a:rPr dirty="0">
                <a:latin typeface="+mn-lt"/>
                <a:ea typeface="+mn-ea"/>
                <a:cs typeface="+mn-ea"/>
                <a:sym typeface="+mn-lt"/>
              </a:rPr>
              <a:t>。</a:t>
            </a:r>
          </a:p>
        </p:txBody>
      </p:sp>
      <p:pic>
        <p:nvPicPr>
          <p:cNvPr id="18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90" name="Rectangle 2"/>
          <p:cNvSpPr txBox="1"/>
          <p:nvPr/>
        </p:nvSpPr>
        <p:spPr>
          <a:xfrm>
            <a:off x="301625" y="258173"/>
            <a:ext cx="11541125" cy="69215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pPr>
              <a:lnSpc>
                <a:spcPct val="90000"/>
              </a:lnSpc>
              <a:defRPr sz="2400">
                <a:solidFill>
                  <a:srgbClr val="00A3FF"/>
                </a:solidFill>
                <a:latin typeface="微软雅黑"/>
                <a:ea typeface="微软雅黑"/>
                <a:cs typeface="微软雅黑"/>
                <a:sym typeface="微软雅黑"/>
              </a:defRPr>
            </a:pPr>
            <a:endParaRPr dirty="0">
              <a:latin typeface="+mn-lt"/>
              <a:ea typeface="+mn-ea"/>
              <a:cs typeface="+mn-ea"/>
              <a:sym typeface="+mn-lt"/>
            </a:endParaRPr>
          </a:p>
        </p:txBody>
      </p:sp>
      <p:sp>
        <p:nvSpPr>
          <p:cNvPr id="2" name="标题 1"/>
          <p:cNvSpPr>
            <a:spLocks noGrp="1"/>
          </p:cNvSpPr>
          <p:nvPr>
            <p:ph type="title"/>
          </p:nvPr>
        </p:nvSpPr>
        <p:spPr/>
        <p:txBody>
          <a:bodyPr/>
          <a:lstStyle/>
          <a:p>
            <a:r>
              <a:rPr lang="zh-CN" altLang="en-US" dirty="0">
                <a:cs typeface="+mn-ea"/>
                <a:sym typeface="+mn-lt"/>
              </a:rPr>
              <a:t>企业</a:t>
            </a:r>
            <a:r>
              <a:rPr lang="en-US" altLang="zh-CN" dirty="0">
                <a:cs typeface="+mn-ea"/>
                <a:sym typeface="+mn-lt"/>
              </a:rPr>
              <a:t>IT</a:t>
            </a:r>
            <a:r>
              <a:rPr lang="zh-CN" altLang="en-US" dirty="0">
                <a:cs typeface="+mn-ea"/>
                <a:sym typeface="+mn-lt"/>
              </a:rPr>
              <a:t>架构的</a:t>
            </a:r>
            <a:r>
              <a:rPr lang="zh-CN" altLang="en-US" dirty="0" smtClean="0">
                <a:cs typeface="+mn-ea"/>
                <a:sym typeface="+mn-lt"/>
              </a:rPr>
              <a:t>演进</a:t>
            </a: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47"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4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51"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TSF服务提供者  demo演示</a:t>
            </a:r>
          </a:p>
        </p:txBody>
      </p:sp>
      <p:pic>
        <p:nvPicPr>
          <p:cNvPr id="1252"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53"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54" name="矩形 2"/>
          <p:cNvSpPr txBox="1"/>
          <p:nvPr/>
        </p:nvSpPr>
        <p:spPr>
          <a:xfrm>
            <a:off x="2312669" y="1414973"/>
            <a:ext cx="6194936" cy="267765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（3）在application.properties中添加配置</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spring.application.name表示服务名称</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server.port=8081表示提供服务的端口</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spring.cloud.consul.host=10.235.21.35表示服务注册中心的IP</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spring.cloud.consul.port=80表示服务注册中心的端口</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此时该服务提供者已注册到服务注册中心了</a:t>
            </a:r>
          </a:p>
        </p:txBody>
      </p:sp>
      <p:pic>
        <p:nvPicPr>
          <p:cNvPr id="1255" name="图片 9" descr="图片 9"/>
          <p:cNvPicPr>
            <a:picLocks noChangeAspect="1"/>
          </p:cNvPicPr>
          <p:nvPr/>
        </p:nvPicPr>
        <p:blipFill>
          <a:blip r:embed="rId5">
            <a:extLst/>
          </a:blip>
          <a:stretch>
            <a:fillRect/>
          </a:stretch>
        </p:blipFill>
        <p:spPr>
          <a:xfrm>
            <a:off x="2234839" y="4519514"/>
            <a:ext cx="8826502" cy="21082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58"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5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62"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TSF服务调用者  demo演示</a:t>
            </a:r>
          </a:p>
        </p:txBody>
      </p:sp>
      <p:pic>
        <p:nvPicPr>
          <p:cNvPr id="1263"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64"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65" name="矩形 2"/>
          <p:cNvSpPr txBox="1"/>
          <p:nvPr/>
        </p:nvSpPr>
        <p:spPr>
          <a:xfrm>
            <a:off x="771294" y="2301943"/>
            <a:ext cx="5413250" cy="289309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服务调用者从TSF服务注册中心查询某个服务的访问地址，发送请求，获取响应</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在大多数情况下，某个服务的请求者同时也是服务提供者</a:t>
            </a:r>
          </a:p>
          <a:p>
            <a:pPr>
              <a:defRPr sz="1400">
                <a:latin typeface="华文仿宋"/>
                <a:ea typeface="华文仿宋"/>
                <a:cs typeface="华文仿宋"/>
                <a:sym typeface="华文仿宋"/>
              </a:defRPr>
            </a:pPr>
            <a:r>
              <a:rPr>
                <a:latin typeface="+mn-lt"/>
                <a:ea typeface="+mn-ea"/>
                <a:cs typeface="+mn-ea"/>
                <a:sym typeface="+mn-lt"/>
              </a:rPr>
              <a:t> </a:t>
            </a:r>
          </a:p>
          <a:p>
            <a:pPr>
              <a:defRPr sz="1400">
                <a:latin typeface="华文仿宋"/>
                <a:ea typeface="华文仿宋"/>
                <a:cs typeface="华文仿宋"/>
                <a:sym typeface="华文仿宋"/>
              </a:defRPr>
            </a:pPr>
            <a:r>
              <a:rPr>
                <a:latin typeface="+mn-lt"/>
                <a:ea typeface="+mn-ea"/>
                <a:cs typeface="+mn-ea"/>
                <a:sym typeface="+mn-lt"/>
              </a:rPr>
              <a:t>下面示例程序既是服务提供者也是服务请求者。作为服务提供者，接收HTTP请求，进行处理并返回结果。在处理请求的过程中，需要调用服务Service1，因此也是服务请求者</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开发步骤：</a:t>
            </a:r>
          </a:p>
          <a:p>
            <a:pPr>
              <a:defRPr sz="1400">
                <a:latin typeface="华文仿宋"/>
                <a:ea typeface="华文仿宋"/>
                <a:cs typeface="华文仿宋"/>
                <a:sym typeface="华文仿宋"/>
              </a:defRPr>
            </a:pPr>
            <a:r>
              <a:rPr>
                <a:latin typeface="+mn-lt"/>
                <a:ea typeface="+mn-ea"/>
                <a:cs typeface="+mn-ea"/>
                <a:sym typeface="+mn-lt"/>
              </a:rPr>
              <a:t>（1）在pom.xml中引入spring-boot和spring-cloud-consul</a:t>
            </a:r>
          </a:p>
          <a:p>
            <a:pPr>
              <a:defRPr sz="1400">
                <a:latin typeface="华文仿宋"/>
                <a:ea typeface="华文仿宋"/>
                <a:cs typeface="华文仿宋"/>
                <a:sym typeface="华文仿宋"/>
              </a:defRPr>
            </a:pPr>
            <a:endParaRPr>
              <a:latin typeface="+mn-lt"/>
              <a:ea typeface="+mn-ea"/>
              <a:cs typeface="+mn-ea"/>
              <a:sym typeface="+mn-lt"/>
            </a:endParaRPr>
          </a:p>
        </p:txBody>
      </p:sp>
      <p:pic>
        <p:nvPicPr>
          <p:cNvPr id="1266" name="图片 10" descr="图片 10"/>
          <p:cNvPicPr>
            <a:picLocks noChangeAspect="1"/>
          </p:cNvPicPr>
          <p:nvPr/>
        </p:nvPicPr>
        <p:blipFill>
          <a:blip r:embed="rId5">
            <a:extLst/>
          </a:blip>
          <a:stretch>
            <a:fillRect/>
          </a:stretch>
        </p:blipFill>
        <p:spPr>
          <a:xfrm>
            <a:off x="6637894" y="1773933"/>
            <a:ext cx="5285529" cy="47091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69"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70"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73"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TSF服务调用者  demo演示</a:t>
            </a:r>
          </a:p>
        </p:txBody>
      </p:sp>
      <p:pic>
        <p:nvPicPr>
          <p:cNvPr id="1274"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75"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76" name="矩形 2"/>
          <p:cNvSpPr txBox="1"/>
          <p:nvPr/>
        </p:nvSpPr>
        <p:spPr>
          <a:xfrm>
            <a:off x="1155191" y="1500583"/>
            <a:ext cx="5413250" cy="73866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（2）编写代码</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p:txBody>
      </p:sp>
      <p:pic>
        <p:nvPicPr>
          <p:cNvPr id="1277" name="图片 11" descr="图片 11"/>
          <p:cNvPicPr>
            <a:picLocks noChangeAspect="1"/>
          </p:cNvPicPr>
          <p:nvPr/>
        </p:nvPicPr>
        <p:blipFill>
          <a:blip r:embed="rId5">
            <a:extLst/>
          </a:blip>
          <a:stretch>
            <a:fillRect/>
          </a:stretch>
        </p:blipFill>
        <p:spPr>
          <a:xfrm>
            <a:off x="3916679" y="1500583"/>
            <a:ext cx="5652733" cy="51764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80"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81"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84"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TSF服务调用者  demo演示</a:t>
            </a:r>
          </a:p>
        </p:txBody>
      </p:sp>
      <p:pic>
        <p:nvPicPr>
          <p:cNvPr id="1285" name="图片 5" descr="图片 5"/>
          <p:cNvPicPr>
            <a:picLocks noChangeAspect="1"/>
          </p:cNvPicPr>
          <p:nvPr/>
        </p:nvPicPr>
        <p:blipFill>
          <a:blip r:embed="rId3">
            <a:extLst/>
          </a:blip>
          <a:stretch>
            <a:fillRect/>
          </a:stretch>
        </p:blipFill>
        <p:spPr>
          <a:xfrm>
            <a:off x="10788853" y="198563"/>
            <a:ext cx="1222301" cy="1026734"/>
          </a:xfrm>
          <a:prstGeom prst="rect">
            <a:avLst/>
          </a:prstGeom>
          <a:ln w="12700">
            <a:miter lim="400000"/>
          </a:ln>
        </p:spPr>
      </p:pic>
      <p:pic>
        <p:nvPicPr>
          <p:cNvPr id="1286" name="图片 6" descr="图片 6"/>
          <p:cNvPicPr>
            <a:picLocks noChangeAspect="1"/>
          </p:cNvPicPr>
          <p:nvPr/>
        </p:nvPicPr>
        <p:blipFill>
          <a:blip r:embed="rId4">
            <a:extLst/>
          </a:blip>
          <a:stretch>
            <a:fillRect/>
          </a:stretch>
        </p:blipFill>
        <p:spPr>
          <a:xfrm>
            <a:off x="9159823" y="407850"/>
            <a:ext cx="1721106" cy="598190"/>
          </a:xfrm>
          <a:prstGeom prst="rect">
            <a:avLst/>
          </a:prstGeom>
          <a:ln w="12700">
            <a:miter lim="400000"/>
          </a:ln>
        </p:spPr>
      </p:pic>
      <p:sp>
        <p:nvSpPr>
          <p:cNvPr id="1287" name="矩形 2"/>
          <p:cNvSpPr txBox="1"/>
          <p:nvPr/>
        </p:nvSpPr>
        <p:spPr>
          <a:xfrm>
            <a:off x="1957452" y="1462142"/>
            <a:ext cx="5413250" cy="289309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（3）在application.properties中添加配置</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spring.application.name表示服务名称</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server.port=8082表示提供服务的端口</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spring.cloud.consul.host=10.235.21.35表示服务注册中心的IP</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spring.cloud.consul.port=80表示服务注册中心的端口</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此时该服务调用者已注册到TSF服务注册中心</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endParaRPr>
              <a:latin typeface="+mn-lt"/>
              <a:ea typeface="+mn-ea"/>
              <a:cs typeface="+mn-ea"/>
              <a:sym typeface="+mn-lt"/>
            </a:endParaRPr>
          </a:p>
        </p:txBody>
      </p:sp>
      <p:pic>
        <p:nvPicPr>
          <p:cNvPr id="1288" name="图片 11" descr="图片 11"/>
          <p:cNvPicPr>
            <a:picLocks noChangeAspect="1"/>
          </p:cNvPicPr>
          <p:nvPr/>
        </p:nvPicPr>
        <p:blipFill>
          <a:blip r:embed="rId5">
            <a:extLst/>
          </a:blip>
          <a:stretch>
            <a:fillRect/>
          </a:stretch>
        </p:blipFill>
        <p:spPr>
          <a:xfrm>
            <a:off x="2075687" y="4517125"/>
            <a:ext cx="7791327" cy="186538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29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29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29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TSF服务调用负载均衡说明</a:t>
            </a:r>
          </a:p>
        </p:txBody>
      </p:sp>
      <p:pic>
        <p:nvPicPr>
          <p:cNvPr id="1296" name="图片 6" descr="图片 6"/>
          <p:cNvPicPr>
            <a:picLocks noChangeAspect="1"/>
          </p:cNvPicPr>
          <p:nvPr/>
        </p:nvPicPr>
        <p:blipFill>
          <a:blip r:embed="rId3">
            <a:extLst/>
          </a:blip>
          <a:stretch>
            <a:fillRect/>
          </a:stretch>
        </p:blipFill>
        <p:spPr>
          <a:xfrm>
            <a:off x="9178566" y="324359"/>
            <a:ext cx="1721106" cy="598193"/>
          </a:xfrm>
          <a:prstGeom prst="rect">
            <a:avLst/>
          </a:prstGeom>
          <a:ln w="12700">
            <a:miter lim="400000"/>
          </a:ln>
        </p:spPr>
      </p:pic>
      <p:sp>
        <p:nvSpPr>
          <p:cNvPr id="1297" name="矩形 16"/>
          <p:cNvSpPr txBox="1"/>
          <p:nvPr/>
        </p:nvSpPr>
        <p:spPr>
          <a:xfrm>
            <a:off x="1254178" y="2330810"/>
            <a:ext cx="3781200" cy="156965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defRPr sz="1600">
                <a:latin typeface="Arial"/>
                <a:ea typeface="Arial"/>
                <a:cs typeface="Arial"/>
                <a:sym typeface="Arial"/>
              </a:defRPr>
            </a:pPr>
            <a:r>
              <a:rPr>
                <a:latin typeface="+mn-lt"/>
                <a:ea typeface="+mn-ea"/>
                <a:cs typeface="+mn-ea"/>
                <a:sym typeface="+mn-lt"/>
              </a:rPr>
              <a:t>       TSF基于Spring Cloud Ribbon/Feign ,提供客户端的软件负载均衡方案，避免服务提供者单点失效，导致整体服务不可用。</a:t>
            </a:r>
          </a:p>
        </p:txBody>
      </p:sp>
      <p:pic>
        <p:nvPicPr>
          <p:cNvPr id="2" name="图片 1"/>
          <p:cNvPicPr>
            <a:picLocks noChangeAspect="1"/>
          </p:cNvPicPr>
          <p:nvPr/>
        </p:nvPicPr>
        <p:blipFill>
          <a:blip r:embed="rId4"/>
          <a:stretch>
            <a:fillRect/>
          </a:stretch>
        </p:blipFill>
        <p:spPr>
          <a:xfrm>
            <a:off x="6583157" y="1745102"/>
            <a:ext cx="4675393" cy="2697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0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0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0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TSF服务调用负载均衡说明</a:t>
            </a:r>
          </a:p>
        </p:txBody>
      </p:sp>
      <p:pic>
        <p:nvPicPr>
          <p:cNvPr id="1306" name="图片 6" descr="图片 6"/>
          <p:cNvPicPr>
            <a:picLocks noChangeAspect="1"/>
          </p:cNvPicPr>
          <p:nvPr/>
        </p:nvPicPr>
        <p:blipFill>
          <a:blip r:embed="rId3">
            <a:extLst/>
          </a:blip>
          <a:stretch>
            <a:fillRect/>
          </a:stretch>
        </p:blipFill>
        <p:spPr>
          <a:xfrm>
            <a:off x="9178566" y="324359"/>
            <a:ext cx="1721106" cy="598193"/>
          </a:xfrm>
          <a:prstGeom prst="rect">
            <a:avLst/>
          </a:prstGeom>
          <a:ln w="12700">
            <a:miter lim="400000"/>
          </a:ln>
        </p:spPr>
      </p:pic>
      <p:graphicFrame>
        <p:nvGraphicFramePr>
          <p:cNvPr id="1307" name="表格 11"/>
          <p:cNvGraphicFramePr/>
          <p:nvPr>
            <p:extLst>
              <p:ext uri="{D42A27DB-BD31-4B8C-83A1-F6EECF244321}">
                <p14:modId xmlns:p14="http://schemas.microsoft.com/office/powerpoint/2010/main" val="1747880645"/>
              </p:ext>
            </p:extLst>
          </p:nvPr>
        </p:nvGraphicFramePr>
        <p:xfrm>
          <a:off x="1682974" y="1996838"/>
          <a:ext cx="8892080" cy="4028577"/>
        </p:xfrm>
        <a:graphic>
          <a:graphicData uri="http://schemas.openxmlformats.org/drawingml/2006/table">
            <a:tbl>
              <a:tblPr>
                <a:tableStyleId>{4C3C2611-4C71-4FC5-86AE-919BDF0F9419}</a:tableStyleId>
              </a:tblPr>
              <a:tblGrid>
                <a:gridCol w="2642616"/>
                <a:gridCol w="6249464"/>
              </a:tblGrid>
              <a:tr h="121715">
                <a:tc>
                  <a:txBody>
                    <a:bodyPr/>
                    <a:lstStyle/>
                    <a:p>
                      <a:pPr algn="l">
                        <a:defRPr sz="1800"/>
                      </a:pPr>
                      <a:r>
                        <a:rPr sz="1400">
                          <a:latin typeface="+mn-lt"/>
                          <a:ea typeface="+mn-ea"/>
                          <a:cs typeface="+mn-ea"/>
                          <a:sym typeface="+mn-lt"/>
                        </a:rPr>
                        <a:t>负载均衡策略说明</a:t>
                      </a:r>
                    </a:p>
                  </a:txBody>
                  <a:tcPr marL="15214" marR="15214" marT="15214" marB="15214" anchor="ctr" horzOverflow="overflow"/>
                </a:tc>
                <a:tc>
                  <a:txBody>
                    <a:bodyPr/>
                    <a:lstStyle/>
                    <a:p>
                      <a:pPr algn="l">
                        <a:defRPr sz="1800"/>
                      </a:pPr>
                      <a:r>
                        <a:rPr sz="1400">
                          <a:latin typeface="+mn-lt"/>
                          <a:ea typeface="+mn-ea"/>
                          <a:cs typeface="+mn-ea"/>
                          <a:sym typeface="+mn-lt"/>
                        </a:rPr>
                        <a:t>策略描述</a:t>
                      </a:r>
                    </a:p>
                  </a:txBody>
                  <a:tcPr marL="15214" marR="15214" marT="15214" marB="15214" anchor="ctr" horzOverflow="overflow"/>
                </a:tc>
              </a:tr>
              <a:tr h="486863">
                <a:tc>
                  <a:txBody>
                    <a:bodyPr/>
                    <a:lstStyle/>
                    <a:p>
                      <a:pPr algn="l">
                        <a:defRPr sz="1800"/>
                      </a:pPr>
                      <a:r>
                        <a:rPr sz="1400">
                          <a:latin typeface="+mn-lt"/>
                          <a:ea typeface="+mn-ea"/>
                          <a:cs typeface="+mn-ea"/>
                          <a:sym typeface="+mn-lt"/>
                        </a:rPr>
                        <a:t>BestAvailableRule</a:t>
                      </a:r>
                    </a:p>
                  </a:txBody>
                  <a:tcPr marL="15214" marR="15214" marT="15214" marB="15214" anchor="ctr" horzOverflow="overflow"/>
                </a:tc>
                <a:tc>
                  <a:txBody>
                    <a:bodyPr/>
                    <a:lstStyle/>
                    <a:p>
                      <a:pPr algn="l">
                        <a:defRPr sz="1800"/>
                      </a:pPr>
                      <a:r>
                        <a:rPr sz="1400">
                          <a:latin typeface="+mn-lt"/>
                          <a:ea typeface="+mn-ea"/>
                          <a:cs typeface="+mn-ea"/>
                          <a:sym typeface="+mn-lt"/>
                        </a:rPr>
                        <a:t>选择一个最小的并发请求的server</a:t>
                      </a:r>
                    </a:p>
                  </a:txBody>
                  <a:tcPr marL="15214" marR="15214" marT="15214" marB="15214" anchor="ctr" horzOverflow="overflow"/>
                </a:tc>
              </a:tr>
              <a:tr h="669437">
                <a:tc>
                  <a:txBody>
                    <a:bodyPr/>
                    <a:lstStyle/>
                    <a:p>
                      <a:pPr algn="l">
                        <a:defRPr sz="1800"/>
                      </a:pPr>
                      <a:r>
                        <a:rPr sz="1400">
                          <a:latin typeface="+mn-lt"/>
                          <a:ea typeface="+mn-ea"/>
                          <a:cs typeface="+mn-ea"/>
                          <a:sym typeface="+mn-lt"/>
                        </a:rPr>
                        <a:t>AvailabilityFilteringRule</a:t>
                      </a:r>
                    </a:p>
                  </a:txBody>
                  <a:tcPr marL="15214" marR="15214" marT="15214" marB="15214" anchor="ctr" horzOverflow="overflow"/>
                </a:tc>
                <a:tc>
                  <a:txBody>
                    <a:bodyPr/>
                    <a:lstStyle/>
                    <a:p>
                      <a:pPr algn="l">
                        <a:defRPr sz="1800"/>
                      </a:pPr>
                      <a:r>
                        <a:rPr sz="1400">
                          <a:latin typeface="+mn-lt"/>
                          <a:ea typeface="+mn-ea"/>
                          <a:cs typeface="+mn-ea"/>
                          <a:sym typeface="+mn-lt"/>
                        </a:rPr>
                        <a:t>过滤掉那些因为一直连接失败的被标记为circuit tripped的后端server，并过滤掉那些高并发的的后端server（active connections 超过配置的阈值）</a:t>
                      </a:r>
                    </a:p>
                  </a:txBody>
                  <a:tcPr marL="15214" marR="15214" marT="15214" marB="15214" anchor="ctr" horzOverflow="overflow"/>
                </a:tc>
              </a:tr>
              <a:tr h="1034584">
                <a:tc>
                  <a:txBody>
                    <a:bodyPr/>
                    <a:lstStyle/>
                    <a:p>
                      <a:pPr algn="l">
                        <a:defRPr sz="1800"/>
                      </a:pPr>
                      <a:r>
                        <a:rPr sz="1400">
                          <a:latin typeface="+mn-lt"/>
                          <a:ea typeface="+mn-ea"/>
                          <a:cs typeface="+mn-ea"/>
                          <a:sym typeface="+mn-lt"/>
                        </a:rPr>
                        <a:t>WeightedResponseTimeRule</a:t>
                      </a:r>
                    </a:p>
                  </a:txBody>
                  <a:tcPr marL="15214" marR="15214" marT="15214" marB="15214" anchor="ctr" horzOverflow="overflow"/>
                </a:tc>
                <a:tc>
                  <a:txBody>
                    <a:bodyPr/>
                    <a:lstStyle/>
                    <a:p>
                      <a:pPr algn="l">
                        <a:defRPr sz="1800"/>
                      </a:pPr>
                      <a:r>
                        <a:rPr sz="1400">
                          <a:latin typeface="+mn-lt"/>
                          <a:ea typeface="+mn-ea"/>
                          <a:cs typeface="+mn-ea"/>
                          <a:sym typeface="+mn-lt"/>
                        </a:rPr>
                        <a:t>根据相应时间分配一个weight，相应时间越长，weight越小，被选中的可能性越低。</a:t>
                      </a:r>
                    </a:p>
                  </a:txBody>
                  <a:tcPr marL="15214" marR="15214" marT="15214" marB="15214" anchor="ctr" horzOverflow="overflow"/>
                </a:tc>
              </a:tr>
              <a:tr h="395576">
                <a:tc>
                  <a:txBody>
                    <a:bodyPr/>
                    <a:lstStyle/>
                    <a:p>
                      <a:pPr algn="l">
                        <a:defRPr sz="1800"/>
                      </a:pPr>
                      <a:r>
                        <a:rPr sz="1400">
                          <a:latin typeface="+mn-lt"/>
                          <a:ea typeface="+mn-ea"/>
                          <a:cs typeface="+mn-ea"/>
                          <a:sym typeface="+mn-lt"/>
                        </a:rPr>
                        <a:t>RetryRule</a:t>
                      </a:r>
                    </a:p>
                  </a:txBody>
                  <a:tcPr marL="15214" marR="15214" marT="15214" marB="15214" anchor="ctr" horzOverflow="overflow"/>
                </a:tc>
                <a:tc>
                  <a:txBody>
                    <a:bodyPr/>
                    <a:lstStyle/>
                    <a:p>
                      <a:pPr algn="l">
                        <a:defRPr sz="1800"/>
                      </a:pPr>
                      <a:r>
                        <a:rPr sz="1400">
                          <a:latin typeface="+mn-lt"/>
                          <a:ea typeface="+mn-ea"/>
                          <a:cs typeface="+mn-ea"/>
                          <a:sym typeface="+mn-lt"/>
                        </a:rPr>
                        <a:t>对选定的负载均衡策略机上重试机制。</a:t>
                      </a:r>
                    </a:p>
                  </a:txBody>
                  <a:tcPr marL="15214" marR="15214" marT="15214" marB="15214" anchor="ctr" horzOverflow="overflow"/>
                </a:tc>
              </a:tr>
              <a:tr h="304289">
                <a:tc>
                  <a:txBody>
                    <a:bodyPr/>
                    <a:lstStyle/>
                    <a:p>
                      <a:pPr algn="l">
                        <a:defRPr sz="1800"/>
                      </a:pPr>
                      <a:r>
                        <a:rPr sz="1400">
                          <a:latin typeface="+mn-lt"/>
                          <a:ea typeface="+mn-ea"/>
                          <a:cs typeface="+mn-ea"/>
                          <a:sym typeface="+mn-lt"/>
                        </a:rPr>
                        <a:t>RoundRobinRule</a:t>
                      </a:r>
                    </a:p>
                  </a:txBody>
                  <a:tcPr marL="15214" marR="15214" marT="15214" marB="15214" anchor="ctr" horzOverflow="overflow"/>
                </a:tc>
                <a:tc>
                  <a:txBody>
                    <a:bodyPr/>
                    <a:lstStyle/>
                    <a:p>
                      <a:pPr algn="l">
                        <a:defRPr sz="1800"/>
                      </a:pPr>
                      <a:r>
                        <a:rPr sz="1400">
                          <a:latin typeface="+mn-lt"/>
                          <a:ea typeface="+mn-ea"/>
                          <a:cs typeface="+mn-ea"/>
                          <a:sym typeface="+mn-lt"/>
                        </a:rPr>
                        <a:t>roundRobin方式轮询选择server</a:t>
                      </a:r>
                    </a:p>
                  </a:txBody>
                  <a:tcPr marL="15214" marR="15214" marT="15214" marB="15214" anchor="ctr" horzOverflow="overflow"/>
                </a:tc>
              </a:tr>
              <a:tr h="304289">
                <a:tc>
                  <a:txBody>
                    <a:bodyPr/>
                    <a:lstStyle/>
                    <a:p>
                      <a:pPr algn="l">
                        <a:defRPr sz="1800"/>
                      </a:pPr>
                      <a:r>
                        <a:rPr sz="1400">
                          <a:latin typeface="+mn-lt"/>
                          <a:ea typeface="+mn-ea"/>
                          <a:cs typeface="+mn-ea"/>
                          <a:sym typeface="+mn-lt"/>
                        </a:rPr>
                        <a:t>RandomRule</a:t>
                      </a:r>
                    </a:p>
                  </a:txBody>
                  <a:tcPr marL="15214" marR="15214" marT="15214" marB="15214" anchor="ctr" horzOverflow="overflow"/>
                </a:tc>
                <a:tc>
                  <a:txBody>
                    <a:bodyPr/>
                    <a:lstStyle/>
                    <a:p>
                      <a:pPr algn="l">
                        <a:defRPr sz="1800"/>
                      </a:pPr>
                      <a:r>
                        <a:rPr sz="1400">
                          <a:latin typeface="+mn-lt"/>
                          <a:ea typeface="+mn-ea"/>
                          <a:cs typeface="+mn-ea"/>
                          <a:sym typeface="+mn-lt"/>
                        </a:rPr>
                        <a:t>随机选择一个server</a:t>
                      </a:r>
                    </a:p>
                  </a:txBody>
                  <a:tcPr marL="15214" marR="15214" marT="15214" marB="15214" anchor="ctr" horzOverflow="overflow"/>
                </a:tc>
              </a:tr>
              <a:tr h="589751">
                <a:tc>
                  <a:txBody>
                    <a:bodyPr/>
                    <a:lstStyle/>
                    <a:p>
                      <a:pPr algn="l">
                        <a:defRPr sz="1800"/>
                      </a:pPr>
                      <a:r>
                        <a:rPr sz="1400">
                          <a:latin typeface="+mn-lt"/>
                          <a:ea typeface="+mn-ea"/>
                          <a:cs typeface="+mn-ea"/>
                          <a:sym typeface="+mn-lt"/>
                        </a:rPr>
                        <a:t>ZoneAvoidanceRule</a:t>
                      </a:r>
                    </a:p>
                  </a:txBody>
                  <a:tcPr marL="15214" marR="15214" marT="15214" marB="15214" anchor="ctr" horzOverflow="overflow"/>
                </a:tc>
                <a:tc>
                  <a:txBody>
                    <a:bodyPr/>
                    <a:lstStyle/>
                    <a:p>
                      <a:pPr algn="l">
                        <a:defRPr sz="1800"/>
                      </a:pPr>
                      <a:r>
                        <a:rPr sz="1400" dirty="0" err="1">
                          <a:latin typeface="+mn-lt"/>
                          <a:ea typeface="+mn-ea"/>
                          <a:cs typeface="+mn-ea"/>
                          <a:sym typeface="+mn-lt"/>
                        </a:rPr>
                        <a:t>复合判断server所在区域的性能和server的可用性选择server</a:t>
                      </a:r>
                      <a:endParaRPr sz="1400" dirty="0">
                        <a:latin typeface="+mn-lt"/>
                        <a:ea typeface="+mn-ea"/>
                        <a:cs typeface="+mn-ea"/>
                        <a:sym typeface="+mn-lt"/>
                      </a:endParaRPr>
                    </a:p>
                  </a:txBody>
                  <a:tcPr marL="15214" marR="15214" marT="15214" marB="15214" anchor="ctr" horzOverflow="overflow"/>
                </a:tc>
              </a:tr>
            </a:tbl>
          </a:graphicData>
        </a:graphic>
      </p:graphicFrame>
      <p:sp>
        <p:nvSpPr>
          <p:cNvPr id="1308" name="矩形 16"/>
          <p:cNvSpPr txBox="1"/>
          <p:nvPr/>
        </p:nvSpPr>
        <p:spPr>
          <a:xfrm>
            <a:off x="3088887" y="1408031"/>
            <a:ext cx="8043096" cy="33855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600" b="1">
                <a:solidFill>
                  <a:srgbClr val="235591"/>
                </a:solidFill>
                <a:latin typeface="微软雅黑"/>
                <a:ea typeface="微软雅黑"/>
                <a:cs typeface="微软雅黑"/>
                <a:sym typeface="微软雅黑"/>
              </a:defRPr>
            </a:lvl1pPr>
          </a:lstStyle>
          <a:p>
            <a:r>
              <a:rPr>
                <a:latin typeface="+mn-lt"/>
                <a:ea typeface="+mn-ea"/>
                <a:cs typeface="+mn-ea"/>
                <a:sym typeface="+mn-lt"/>
              </a:rPr>
              <a:t>负载均衡支持 ：轮询 、hash、静态权重、动态权重</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1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1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1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TSF服务调用负载均衡说明</a:t>
            </a:r>
          </a:p>
        </p:txBody>
      </p:sp>
      <p:pic>
        <p:nvPicPr>
          <p:cNvPr id="1316" name="图片 6" descr="图片 6"/>
          <p:cNvPicPr>
            <a:picLocks noChangeAspect="1"/>
          </p:cNvPicPr>
          <p:nvPr/>
        </p:nvPicPr>
        <p:blipFill>
          <a:blip r:embed="rId3">
            <a:extLst/>
          </a:blip>
          <a:stretch>
            <a:fillRect/>
          </a:stretch>
        </p:blipFill>
        <p:spPr>
          <a:xfrm>
            <a:off x="9178566" y="324359"/>
            <a:ext cx="1721106" cy="598193"/>
          </a:xfrm>
          <a:prstGeom prst="rect">
            <a:avLst/>
          </a:prstGeom>
          <a:ln w="12700">
            <a:miter lim="400000"/>
          </a:ln>
        </p:spPr>
      </p:pic>
      <p:sp>
        <p:nvSpPr>
          <p:cNvPr id="1317" name="矩形 2"/>
          <p:cNvSpPr txBox="1"/>
          <p:nvPr/>
        </p:nvSpPr>
        <p:spPr>
          <a:xfrm>
            <a:off x="863779" y="2354421"/>
            <a:ext cx="4428599" cy="235448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sz="1400">
                <a:latin typeface="华文仿宋"/>
                <a:ea typeface="华文仿宋"/>
                <a:cs typeface="华文仿宋"/>
                <a:sym typeface="华文仿宋"/>
              </a:defRPr>
            </a:pPr>
            <a:r>
              <a:rPr>
                <a:latin typeface="+mn-lt"/>
                <a:ea typeface="+mn-ea"/>
                <a:cs typeface="+mn-ea"/>
                <a:sym typeface="+mn-lt"/>
              </a:rPr>
              <a:t>下面示例程序根据第一章节中的服务调用者代码修改而来，在服务Service2调用服务Service1时引入Spring Cloud Feign实现客户端负载均衡</a:t>
            </a:r>
          </a:p>
          <a:p>
            <a:pPr algn="just">
              <a:lnSpc>
                <a:spcPct val="150000"/>
              </a:lnSpc>
              <a:defRPr sz="1400">
                <a:latin typeface="华文仿宋"/>
                <a:ea typeface="华文仿宋"/>
                <a:cs typeface="华文仿宋"/>
                <a:sym typeface="华文仿宋"/>
              </a:defRPr>
            </a:pPr>
            <a:endParaRPr>
              <a:latin typeface="+mn-lt"/>
              <a:ea typeface="+mn-ea"/>
              <a:cs typeface="+mn-ea"/>
              <a:sym typeface="+mn-lt"/>
            </a:endParaRPr>
          </a:p>
          <a:p>
            <a:pPr algn="just">
              <a:lnSpc>
                <a:spcPct val="150000"/>
              </a:lnSpc>
              <a:defRPr sz="1400">
                <a:latin typeface="华文仿宋"/>
                <a:ea typeface="华文仿宋"/>
                <a:cs typeface="华文仿宋"/>
                <a:sym typeface="华文仿宋"/>
              </a:defRPr>
            </a:pPr>
            <a:r>
              <a:rPr>
                <a:latin typeface="+mn-lt"/>
                <a:ea typeface="+mn-ea"/>
                <a:cs typeface="+mn-ea"/>
                <a:sym typeface="+mn-lt"/>
              </a:rPr>
              <a:t>开发步骤：</a:t>
            </a:r>
          </a:p>
          <a:p>
            <a:pPr marL="342900" indent="-342900" algn="just">
              <a:lnSpc>
                <a:spcPct val="150000"/>
              </a:lnSpc>
              <a:buSzPct val="100000"/>
              <a:buAutoNum type="arabicPeriod"/>
              <a:defRPr sz="1400">
                <a:latin typeface="华文仿宋"/>
                <a:ea typeface="华文仿宋"/>
                <a:cs typeface="华文仿宋"/>
                <a:sym typeface="华文仿宋"/>
              </a:defRPr>
            </a:pPr>
            <a:r>
              <a:rPr>
                <a:latin typeface="+mn-lt"/>
                <a:ea typeface="+mn-ea"/>
                <a:cs typeface="+mn-ea"/>
                <a:sym typeface="+mn-lt"/>
              </a:rPr>
              <a:t>在pom.xml中引入spring-boot、spring-cloud-consul和spring-cloud-feign</a:t>
            </a:r>
          </a:p>
        </p:txBody>
      </p:sp>
      <p:pic>
        <p:nvPicPr>
          <p:cNvPr id="1318" name="图片 5" descr="图片 5"/>
          <p:cNvPicPr>
            <a:picLocks noChangeAspect="1"/>
          </p:cNvPicPr>
          <p:nvPr/>
        </p:nvPicPr>
        <p:blipFill>
          <a:blip r:embed="rId4">
            <a:extLst/>
          </a:blip>
          <a:stretch>
            <a:fillRect/>
          </a:stretch>
        </p:blipFill>
        <p:spPr>
          <a:xfrm>
            <a:off x="5838325" y="857043"/>
            <a:ext cx="5287222" cy="534924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2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2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2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TSF服务调用负载均衡说明</a:t>
            </a:r>
          </a:p>
        </p:txBody>
      </p:sp>
      <p:pic>
        <p:nvPicPr>
          <p:cNvPr id="1326" name="图片 6" descr="图片 6"/>
          <p:cNvPicPr>
            <a:picLocks noChangeAspect="1"/>
          </p:cNvPicPr>
          <p:nvPr/>
        </p:nvPicPr>
        <p:blipFill>
          <a:blip r:embed="rId3">
            <a:extLst/>
          </a:blip>
          <a:stretch>
            <a:fillRect/>
          </a:stretch>
        </p:blipFill>
        <p:spPr>
          <a:xfrm>
            <a:off x="9178566" y="324359"/>
            <a:ext cx="1721106" cy="598193"/>
          </a:xfrm>
          <a:prstGeom prst="rect">
            <a:avLst/>
          </a:prstGeom>
          <a:ln w="12700">
            <a:miter lim="400000"/>
          </a:ln>
        </p:spPr>
      </p:pic>
      <p:sp>
        <p:nvSpPr>
          <p:cNvPr id="1327" name="矩形 2"/>
          <p:cNvSpPr txBox="1"/>
          <p:nvPr/>
        </p:nvSpPr>
        <p:spPr>
          <a:xfrm>
            <a:off x="854635" y="993294"/>
            <a:ext cx="4428599"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（2）编写代码</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@EnableDiscoveryClient表示开启服务注册的功能</a:t>
            </a:r>
          </a:p>
          <a:p>
            <a:pPr>
              <a:defRPr sz="1400">
                <a:latin typeface="华文仿宋"/>
                <a:ea typeface="华文仿宋"/>
                <a:cs typeface="华文仿宋"/>
                <a:sym typeface="华文仿宋"/>
              </a:defRPr>
            </a:pPr>
            <a:r>
              <a:rPr>
                <a:latin typeface="+mn-lt"/>
                <a:ea typeface="+mn-ea"/>
                <a:cs typeface="+mn-ea"/>
                <a:sym typeface="+mn-lt"/>
              </a:rPr>
              <a:t>@EnableFeignClients表示开启客户端负载均衡的功能</a:t>
            </a:r>
          </a:p>
        </p:txBody>
      </p:sp>
      <p:pic>
        <p:nvPicPr>
          <p:cNvPr id="1328" name="图片 11" descr="图片 11"/>
          <p:cNvPicPr>
            <a:picLocks noChangeAspect="1"/>
          </p:cNvPicPr>
          <p:nvPr/>
        </p:nvPicPr>
        <p:blipFill>
          <a:blip r:embed="rId4">
            <a:extLst/>
          </a:blip>
          <a:stretch>
            <a:fillRect/>
          </a:stretch>
        </p:blipFill>
        <p:spPr>
          <a:xfrm>
            <a:off x="1386037" y="2039110"/>
            <a:ext cx="4548953" cy="4218358"/>
          </a:xfrm>
          <a:prstGeom prst="rect">
            <a:avLst/>
          </a:prstGeom>
          <a:ln w="12700">
            <a:miter lim="400000"/>
          </a:ln>
        </p:spPr>
      </p:pic>
      <p:pic>
        <p:nvPicPr>
          <p:cNvPr id="1329" name="图片 12" descr="图片 12"/>
          <p:cNvPicPr>
            <a:picLocks noChangeAspect="1"/>
          </p:cNvPicPr>
          <p:nvPr/>
        </p:nvPicPr>
        <p:blipFill>
          <a:blip r:embed="rId5">
            <a:extLst/>
          </a:blip>
          <a:stretch>
            <a:fillRect/>
          </a:stretch>
        </p:blipFill>
        <p:spPr>
          <a:xfrm>
            <a:off x="6082404" y="1798478"/>
            <a:ext cx="5761190" cy="34134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32"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33"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36"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TSF服务调用负载均衡说明</a:t>
            </a:r>
          </a:p>
        </p:txBody>
      </p:sp>
      <p:pic>
        <p:nvPicPr>
          <p:cNvPr id="1337" name="图片 6" descr="图片 6"/>
          <p:cNvPicPr>
            <a:picLocks noChangeAspect="1"/>
          </p:cNvPicPr>
          <p:nvPr/>
        </p:nvPicPr>
        <p:blipFill>
          <a:blip r:embed="rId3">
            <a:extLst/>
          </a:blip>
          <a:stretch>
            <a:fillRect/>
          </a:stretch>
        </p:blipFill>
        <p:spPr>
          <a:xfrm>
            <a:off x="9178566" y="324359"/>
            <a:ext cx="1721106" cy="598193"/>
          </a:xfrm>
          <a:prstGeom prst="rect">
            <a:avLst/>
          </a:prstGeom>
          <a:ln w="12700">
            <a:miter lim="400000"/>
          </a:ln>
        </p:spPr>
      </p:pic>
      <p:sp>
        <p:nvSpPr>
          <p:cNvPr id="1338" name="矩形 2"/>
          <p:cNvSpPr txBox="1"/>
          <p:nvPr/>
        </p:nvSpPr>
        <p:spPr>
          <a:xfrm>
            <a:off x="744908" y="2496311"/>
            <a:ext cx="5975932" cy="203132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华文仿宋"/>
                <a:ea typeface="华文仿宋"/>
                <a:cs typeface="华文仿宋"/>
                <a:sym typeface="华文仿宋"/>
              </a:defRPr>
            </a:pPr>
            <a:r>
              <a:rPr>
                <a:latin typeface="+mn-lt"/>
                <a:ea typeface="+mn-ea"/>
                <a:cs typeface="+mn-ea"/>
                <a:sym typeface="+mn-lt"/>
              </a:rPr>
              <a:t>（3）在application.properties中添加配置</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spring.application.name表示服务名称</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server.port=8082表示提供服务的端口</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spring.cloud.consul.host=10.235.21.35表示服务注册中心的IP</a:t>
            </a:r>
          </a:p>
          <a:p>
            <a:pPr>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spring.cloud.consul.port=80表示服务注册中心的端口</a:t>
            </a:r>
          </a:p>
        </p:txBody>
      </p:sp>
      <p:pic>
        <p:nvPicPr>
          <p:cNvPr id="1339" name="图片 5" descr="图片 5"/>
          <p:cNvPicPr>
            <a:picLocks noChangeAspect="1"/>
          </p:cNvPicPr>
          <p:nvPr/>
        </p:nvPicPr>
        <p:blipFill>
          <a:blip r:embed="rId4">
            <a:extLst/>
          </a:blip>
          <a:stretch>
            <a:fillRect/>
          </a:stretch>
        </p:blipFill>
        <p:spPr>
          <a:xfrm>
            <a:off x="6282506" y="3015039"/>
            <a:ext cx="5411019" cy="13177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42"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43"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46"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TSF全局配置推送</a:t>
            </a:r>
          </a:p>
        </p:txBody>
      </p:sp>
      <p:pic>
        <p:nvPicPr>
          <p:cNvPr id="1347" name="图片 6" descr="图片 6"/>
          <p:cNvPicPr>
            <a:picLocks noChangeAspect="1"/>
          </p:cNvPicPr>
          <p:nvPr/>
        </p:nvPicPr>
        <p:blipFill>
          <a:blip r:embed="rId3">
            <a:extLst/>
          </a:blip>
          <a:stretch>
            <a:fillRect/>
          </a:stretch>
        </p:blipFill>
        <p:spPr>
          <a:xfrm>
            <a:off x="10216305" y="242648"/>
            <a:ext cx="1721106" cy="598192"/>
          </a:xfrm>
          <a:prstGeom prst="rect">
            <a:avLst/>
          </a:prstGeom>
          <a:ln w="12700">
            <a:miter lim="400000"/>
          </a:ln>
        </p:spPr>
      </p:pic>
      <p:sp>
        <p:nvSpPr>
          <p:cNvPr id="1348" name="矩形 16"/>
          <p:cNvSpPr txBox="1"/>
          <p:nvPr/>
        </p:nvSpPr>
        <p:spPr>
          <a:xfrm>
            <a:off x="1299522" y="1931396"/>
            <a:ext cx="9959028" cy="230832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        在单体式应用中，我们通常的做法是将配置文件和代码放在一起，这没有什么不妥。当你的应用变得越来越大从而不得不进行服务化拆分的时候，会发现各种服务提供者的实例越来越多，修改某一项配置越来越麻烦，你常常不得不为修改某一项配置而重启某个服务所有的服务提供者的实例，甚至为了灰度上线需要更新部分服务提供者的配置。</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        这个时候有一套配置文件的全局管理方案就变得十分重要，腾讯云的TSF平台结合了SpringCloud Config能力，推出了PaaS化的解决方案</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30"/>
          <p:cNvSpPr>
            <a:spLocks noGrp="1"/>
          </p:cNvSpPr>
          <p:nvPr>
            <p:ph type="title"/>
          </p:nvPr>
        </p:nvSpPr>
        <p:spPr/>
        <p:txBody>
          <a:bodyPr/>
          <a:lstStyle/>
          <a:p>
            <a:r>
              <a:rPr lang="zh-CN" altLang="en-US" dirty="0" smtClean="0"/>
              <a:t>微服务的发展过程</a:t>
            </a:r>
            <a:endParaRPr lang="zh-CN" altLang="en-US" dirty="0"/>
          </a:p>
        </p:txBody>
      </p:sp>
      <p:sp>
        <p:nvSpPr>
          <p:cNvPr id="3" name="日期占位符 2"/>
          <p:cNvSpPr>
            <a:spLocks noGrp="1"/>
          </p:cNvSpPr>
          <p:nvPr>
            <p:ph type="dt" sz="half" idx="4294967295"/>
          </p:nvPr>
        </p:nvSpPr>
        <p:spPr>
          <a:xfrm>
            <a:off x="0" y="6356350"/>
            <a:ext cx="2743200" cy="365125"/>
          </a:xfrm>
        </p:spPr>
        <p:txBody>
          <a:bodyPr/>
          <a:lstStyle/>
          <a:p>
            <a:pPr>
              <a:defRPr/>
            </a:pPr>
            <a:fld id="{7D8A3478-387A-44F0-B811-1CA70DFB1DD7}" type="datetime6">
              <a:rPr lang="zh-CN" altLang="en-US" smtClean="0"/>
              <a:t>2018年1月</a:t>
            </a:fld>
            <a:endParaRPr lang="zh-CN" altLang="zh-CN"/>
          </a:p>
        </p:txBody>
      </p:sp>
      <p:grpSp>
        <p:nvGrpSpPr>
          <p:cNvPr id="4" name="0cbcb1e2-4d99-4639-8c7c-c7845f5b9b2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80836" y="1199565"/>
            <a:ext cx="10442675" cy="4765033"/>
            <a:chOff x="780836" y="1199565"/>
            <a:chExt cx="10442675" cy="4765033"/>
          </a:xfrm>
        </p:grpSpPr>
        <p:cxnSp>
          <p:nvCxnSpPr>
            <p:cNvPr id="5" name="直接连接符 4"/>
            <p:cNvCxnSpPr/>
            <p:nvPr/>
          </p:nvCxnSpPr>
          <p:spPr>
            <a:xfrm rot="2700000">
              <a:off x="4855729" y="5048042"/>
              <a:ext cx="1800200" cy="0"/>
            </a:xfrm>
            <a:prstGeom prst="line">
              <a:avLst/>
            </a:prstGeom>
            <a:ln w="88900" cap="rnd">
              <a:round/>
            </a:ln>
          </p:spPr>
          <p:style>
            <a:lnRef idx="1">
              <a:schemeClr val="accent1"/>
            </a:lnRef>
            <a:fillRef idx="0">
              <a:schemeClr val="accent1"/>
            </a:fillRef>
            <a:effectRef idx="0">
              <a:schemeClr val="accent1"/>
            </a:effectRef>
            <a:fontRef idx="minor">
              <a:schemeClr val="tx1"/>
            </a:fontRef>
          </p:style>
        </p:cxnSp>
        <p:grpSp>
          <p:nvGrpSpPr>
            <p:cNvPr id="6" name="îśḷíḍê"/>
            <p:cNvGrpSpPr/>
            <p:nvPr/>
          </p:nvGrpSpPr>
          <p:grpSpPr>
            <a:xfrm>
              <a:off x="5503469" y="4795682"/>
              <a:ext cx="504720" cy="504720"/>
              <a:chOff x="4792557" y="2249137"/>
              <a:chExt cx="648072" cy="648072"/>
            </a:xfrm>
          </p:grpSpPr>
          <p:sp>
            <p:nvSpPr>
              <p:cNvPr id="29" name="íşlïḋè"/>
              <p:cNvSpPr/>
              <p:nvPr/>
            </p:nvSpPr>
            <p:spPr>
              <a:xfrm>
                <a:off x="4792557" y="2249137"/>
                <a:ext cx="648072" cy="648072"/>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ïṡľîḓé"/>
              <p:cNvSpPr>
                <a:spLocks/>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a:extLst/>
            </p:spPr>
            <p:txBody>
              <a:bodyPr anchor="ctr"/>
              <a:lstStyle/>
              <a:p>
                <a:pPr algn="ctr"/>
                <a:endParaRPr/>
              </a:p>
            </p:txBody>
          </p:sp>
        </p:grpSp>
        <p:cxnSp>
          <p:nvCxnSpPr>
            <p:cNvPr id="7" name="直接连接符 6"/>
            <p:cNvCxnSpPr/>
            <p:nvPr/>
          </p:nvCxnSpPr>
          <p:spPr>
            <a:xfrm rot="2700000">
              <a:off x="7829827" y="5064498"/>
              <a:ext cx="1800200" cy="0"/>
            </a:xfrm>
            <a:prstGeom prst="line">
              <a:avLst/>
            </a:prstGeom>
            <a:ln w="889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nvGrpSpPr>
            <p:cNvPr id="8" name="íšḻïďê"/>
            <p:cNvGrpSpPr/>
            <p:nvPr/>
          </p:nvGrpSpPr>
          <p:grpSpPr>
            <a:xfrm>
              <a:off x="8477567" y="4812138"/>
              <a:ext cx="504720" cy="504720"/>
              <a:chOff x="6559351" y="2249137"/>
              <a:chExt cx="648072" cy="648072"/>
            </a:xfrm>
          </p:grpSpPr>
          <p:sp>
            <p:nvSpPr>
              <p:cNvPr id="27" name="îšļidé"/>
              <p:cNvSpPr/>
              <p:nvPr/>
            </p:nvSpPr>
            <p:spPr>
              <a:xfrm>
                <a:off x="6559351" y="2249137"/>
                <a:ext cx="648072" cy="64807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îṩḷïdé"/>
              <p:cNvSpPr>
                <a:spLocks/>
              </p:cNvSpPr>
              <p:nvPr/>
            </p:nvSpPr>
            <p:spPr bwMode="auto">
              <a:xfrm>
                <a:off x="6693241"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a:extLst/>
            </p:spPr>
            <p:txBody>
              <a:bodyPr anchor="ctr"/>
              <a:lstStyle/>
              <a:p>
                <a:pPr algn="ctr"/>
                <a:endParaRPr/>
              </a:p>
            </p:txBody>
          </p:sp>
        </p:grpSp>
        <p:cxnSp>
          <p:nvCxnSpPr>
            <p:cNvPr id="9" name="直接连接符 8"/>
            <p:cNvCxnSpPr/>
            <p:nvPr/>
          </p:nvCxnSpPr>
          <p:spPr>
            <a:xfrm rot="2700000">
              <a:off x="1881631" y="5061982"/>
              <a:ext cx="1800200" cy="0"/>
            </a:xfrm>
            <a:prstGeom prst="line">
              <a:avLst/>
            </a:prstGeom>
            <a:ln w="889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nvGrpSpPr>
            <p:cNvPr id="10" name="ïSľîḍê"/>
            <p:cNvGrpSpPr/>
            <p:nvPr/>
          </p:nvGrpSpPr>
          <p:grpSpPr>
            <a:xfrm>
              <a:off x="2529371" y="4809622"/>
              <a:ext cx="504720" cy="504720"/>
              <a:chOff x="5675954" y="2249137"/>
              <a:chExt cx="648072" cy="648072"/>
            </a:xfrm>
          </p:grpSpPr>
          <p:sp>
            <p:nvSpPr>
              <p:cNvPr id="25" name="ï$1íḑe"/>
              <p:cNvSpPr/>
              <p:nvPr/>
            </p:nvSpPr>
            <p:spPr>
              <a:xfrm>
                <a:off x="5675954" y="2249137"/>
                <a:ext cx="648072" cy="648072"/>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íSliḍè"/>
              <p:cNvSpPr>
                <a:spLocks/>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grpSp>
        <p:grpSp>
          <p:nvGrpSpPr>
            <p:cNvPr id="11" name="ïSļïde"/>
            <p:cNvGrpSpPr/>
            <p:nvPr/>
          </p:nvGrpSpPr>
          <p:grpSpPr>
            <a:xfrm>
              <a:off x="839416" y="3206076"/>
              <a:ext cx="2578029" cy="1046002"/>
              <a:chOff x="8662573" y="1518902"/>
              <a:chExt cx="2578029" cy="1046002"/>
            </a:xfrm>
          </p:grpSpPr>
          <p:sp>
            <p:nvSpPr>
              <p:cNvPr id="23" name="í$ḻíḋè"/>
              <p:cNvSpPr txBox="1"/>
              <p:nvPr/>
            </p:nvSpPr>
            <p:spPr>
              <a:xfrm>
                <a:off x="8662573" y="1839896"/>
                <a:ext cx="2578029" cy="725008"/>
              </a:xfrm>
              <a:prstGeom prst="rect">
                <a:avLst/>
              </a:prstGeom>
              <a:noFill/>
            </p:spPr>
            <p:txBody>
              <a:bodyPr wrap="square" lIns="90000" tIns="46800" rIns="90000" bIns="46800" anchor="t">
                <a:normAutofit/>
              </a:bodyPr>
              <a:lstStyle/>
              <a:p>
                <a:pPr algn="ctr" defTabSz="914378">
                  <a:lnSpc>
                    <a:spcPct val="120000"/>
                  </a:lnSpc>
                  <a:spcBef>
                    <a:spcPct val="0"/>
                  </a:spcBef>
                  <a:defRPr/>
                </a:pPr>
                <a:r>
                  <a:rPr lang="zh-CN" altLang="en-US" sz="1100" dirty="0"/>
                  <a:t>塔式应用、单体应用，扩展困难，维护困难</a:t>
                </a:r>
              </a:p>
            </p:txBody>
          </p:sp>
          <p:sp>
            <p:nvSpPr>
              <p:cNvPr id="24" name="îṧ1ïdê"/>
              <p:cNvSpPr/>
              <p:nvPr/>
            </p:nvSpPr>
            <p:spPr>
              <a:xfrm>
                <a:off x="8662573" y="1518902"/>
                <a:ext cx="2578029" cy="320994"/>
              </a:xfrm>
              <a:prstGeom prst="rect">
                <a:avLst/>
              </a:prstGeom>
            </p:spPr>
            <p:txBody>
              <a:bodyPr wrap="square" lIns="90000" tIns="46800" rIns="90000" bIns="46800" anchor="b">
                <a:normAutofit lnSpcReduction="10000"/>
              </a:bodyPr>
              <a:lstStyle/>
              <a:p>
                <a:pPr lvl="0" algn="ctr" defTabSz="914378">
                  <a:spcBef>
                    <a:spcPct val="0"/>
                  </a:spcBef>
                  <a:defRPr/>
                </a:pPr>
                <a:r>
                  <a:rPr lang="zh-CN" altLang="en-US" sz="1600" b="1" dirty="0">
                    <a:solidFill>
                      <a:schemeClr val="accent4"/>
                    </a:solidFill>
                  </a:rPr>
                  <a:t>单体架构</a:t>
                </a:r>
              </a:p>
            </p:txBody>
          </p:sp>
        </p:grpSp>
        <p:grpSp>
          <p:nvGrpSpPr>
            <p:cNvPr id="12" name="íṡḷïḓe"/>
            <p:cNvGrpSpPr/>
            <p:nvPr/>
          </p:nvGrpSpPr>
          <p:grpSpPr>
            <a:xfrm>
              <a:off x="6791583" y="3206076"/>
              <a:ext cx="2578029" cy="1046002"/>
              <a:chOff x="8662573" y="1518902"/>
              <a:chExt cx="2578029" cy="1046002"/>
            </a:xfrm>
          </p:grpSpPr>
          <p:sp>
            <p:nvSpPr>
              <p:cNvPr id="21" name="iŝḷîḓe"/>
              <p:cNvSpPr txBox="1"/>
              <p:nvPr/>
            </p:nvSpPr>
            <p:spPr>
              <a:xfrm>
                <a:off x="8662573" y="1839896"/>
                <a:ext cx="2578029" cy="725008"/>
              </a:xfrm>
              <a:prstGeom prst="rect">
                <a:avLst/>
              </a:prstGeom>
              <a:noFill/>
            </p:spPr>
            <p:txBody>
              <a:bodyPr wrap="square" lIns="90000" tIns="46800" rIns="90000" bIns="46800" anchor="t">
                <a:normAutofit/>
              </a:bodyPr>
              <a:lstStyle/>
              <a:p>
                <a:pPr algn="ctr" defTabSz="914378">
                  <a:lnSpc>
                    <a:spcPct val="120000"/>
                  </a:lnSpc>
                  <a:spcBef>
                    <a:spcPct val="0"/>
                  </a:spcBef>
                  <a:defRPr/>
                </a:pPr>
                <a:r>
                  <a:rPr lang="zh-CN" altLang="en-US" sz="1100" dirty="0"/>
                  <a:t>分布式系统云计算时代产物，关注敏捷交付和部署速度、频次。提供高级别的系统水平扩展能力</a:t>
                </a:r>
              </a:p>
            </p:txBody>
          </p:sp>
          <p:sp>
            <p:nvSpPr>
              <p:cNvPr id="22" name="îṥḻïďê"/>
              <p:cNvSpPr/>
              <p:nvPr/>
            </p:nvSpPr>
            <p:spPr>
              <a:xfrm>
                <a:off x="8662573" y="1518902"/>
                <a:ext cx="2578029" cy="320994"/>
              </a:xfrm>
              <a:prstGeom prst="rect">
                <a:avLst/>
              </a:prstGeom>
            </p:spPr>
            <p:txBody>
              <a:bodyPr wrap="square" lIns="90000" tIns="46800" rIns="90000" bIns="46800" anchor="b">
                <a:normAutofit lnSpcReduction="10000"/>
              </a:bodyPr>
              <a:lstStyle/>
              <a:p>
                <a:pPr lvl="0" algn="ctr" defTabSz="914378">
                  <a:spcBef>
                    <a:spcPct val="0"/>
                  </a:spcBef>
                  <a:defRPr/>
                </a:pPr>
                <a:r>
                  <a:rPr lang="en-US" altLang="zh-CN" sz="1600" b="1" dirty="0" err="1">
                    <a:solidFill>
                      <a:schemeClr val="accent3"/>
                    </a:solidFill>
                  </a:rPr>
                  <a:t>Microservices</a:t>
                </a:r>
                <a:endParaRPr lang="en-US" altLang="zh-CN" sz="1600" b="1" dirty="0">
                  <a:solidFill>
                    <a:schemeClr val="accent3"/>
                  </a:solidFill>
                </a:endParaRPr>
              </a:p>
            </p:txBody>
          </p:sp>
        </p:grpSp>
        <p:grpSp>
          <p:nvGrpSpPr>
            <p:cNvPr id="13" name="îšḷîďê"/>
            <p:cNvGrpSpPr/>
            <p:nvPr/>
          </p:nvGrpSpPr>
          <p:grpSpPr>
            <a:xfrm>
              <a:off x="3815500" y="3206076"/>
              <a:ext cx="2578029" cy="1046002"/>
              <a:chOff x="8662573" y="1518902"/>
              <a:chExt cx="2578029" cy="1046002"/>
            </a:xfrm>
          </p:grpSpPr>
          <p:sp>
            <p:nvSpPr>
              <p:cNvPr id="19" name="íŝḷídé"/>
              <p:cNvSpPr txBox="1"/>
              <p:nvPr/>
            </p:nvSpPr>
            <p:spPr>
              <a:xfrm>
                <a:off x="8662573" y="1839896"/>
                <a:ext cx="2578029" cy="725008"/>
              </a:xfrm>
              <a:prstGeom prst="rect">
                <a:avLst/>
              </a:prstGeom>
              <a:noFill/>
            </p:spPr>
            <p:txBody>
              <a:bodyPr wrap="square" lIns="90000" tIns="46800" rIns="90000" bIns="46800" anchor="t">
                <a:normAutofit/>
              </a:bodyPr>
              <a:lstStyle/>
              <a:p>
                <a:pPr algn="ctr" defTabSz="914378">
                  <a:lnSpc>
                    <a:spcPct val="120000"/>
                  </a:lnSpc>
                  <a:spcBef>
                    <a:spcPct val="0"/>
                  </a:spcBef>
                  <a:defRPr/>
                </a:pPr>
                <a:r>
                  <a:rPr lang="zh-CN" altLang="en-US" sz="1100" dirty="0"/>
                  <a:t>大型系统分层、解耦，标准接口调用，分布式系统</a:t>
                </a:r>
              </a:p>
            </p:txBody>
          </p:sp>
          <p:sp>
            <p:nvSpPr>
              <p:cNvPr id="20" name="íṡļiḓê"/>
              <p:cNvSpPr/>
              <p:nvPr/>
            </p:nvSpPr>
            <p:spPr>
              <a:xfrm>
                <a:off x="8662573" y="1518902"/>
                <a:ext cx="2578029" cy="320994"/>
              </a:xfrm>
              <a:prstGeom prst="rect">
                <a:avLst/>
              </a:prstGeom>
            </p:spPr>
            <p:txBody>
              <a:bodyPr wrap="square" lIns="90000" tIns="46800" rIns="90000" bIns="46800" anchor="b">
                <a:normAutofit lnSpcReduction="10000"/>
              </a:bodyPr>
              <a:lstStyle/>
              <a:p>
                <a:pPr lvl="0" algn="ctr" defTabSz="914378">
                  <a:spcBef>
                    <a:spcPct val="0"/>
                  </a:spcBef>
                  <a:defRPr/>
                </a:pPr>
                <a:r>
                  <a:rPr lang="en-US" altLang="zh-CN" sz="1600" b="1" dirty="0">
                    <a:solidFill>
                      <a:schemeClr val="accent1"/>
                    </a:solidFill>
                  </a:rPr>
                  <a:t>SOA</a:t>
                </a:r>
              </a:p>
            </p:txBody>
          </p:sp>
        </p:grpSp>
        <p:grpSp>
          <p:nvGrpSpPr>
            <p:cNvPr id="14" name="îSḷíďe"/>
            <p:cNvGrpSpPr/>
            <p:nvPr/>
          </p:nvGrpSpPr>
          <p:grpSpPr>
            <a:xfrm>
              <a:off x="3536159" y="1199565"/>
              <a:ext cx="5119683" cy="1070509"/>
              <a:chOff x="3536159" y="3725012"/>
              <a:chExt cx="5119683" cy="940703"/>
            </a:xfrm>
          </p:grpSpPr>
          <p:sp>
            <p:nvSpPr>
              <p:cNvPr id="17" name="îSlíḋè"/>
              <p:cNvSpPr/>
              <p:nvPr/>
            </p:nvSpPr>
            <p:spPr>
              <a:xfrm>
                <a:off x="3536160" y="3725012"/>
                <a:ext cx="5119682" cy="423015"/>
              </a:xfrm>
              <a:prstGeom prst="rect">
                <a:avLst/>
              </a:prstGeom>
              <a:noFill/>
              <a:ln>
                <a:noFill/>
              </a:ln>
              <a:effectLst/>
            </p:spPr>
            <p:txBody>
              <a:bodyPr wrap="square" lIns="90000" tIns="46800" rIns="90000" bIns="46800" anchor="ctr" anchorCtr="0">
                <a:normAutofit/>
              </a:bodyPr>
              <a:lstStyle/>
              <a:p>
                <a:pPr algn="ctr">
                  <a:buSzPct val="25000"/>
                </a:pPr>
                <a:r>
                  <a:rPr lang="zh-CN" altLang="en-US" sz="2400" b="1" dirty="0" smtClean="0"/>
                  <a:t>互联网架构转型</a:t>
                </a:r>
                <a:endParaRPr lang="zh-CN" altLang="en-US" sz="2400" b="1" dirty="0"/>
              </a:p>
            </p:txBody>
          </p:sp>
          <p:sp>
            <p:nvSpPr>
              <p:cNvPr id="18" name="ís1idê"/>
              <p:cNvSpPr txBox="1"/>
              <p:nvPr/>
            </p:nvSpPr>
            <p:spPr>
              <a:xfrm>
                <a:off x="3536159" y="4148027"/>
                <a:ext cx="5119682" cy="517688"/>
              </a:xfrm>
              <a:prstGeom prst="rect">
                <a:avLst/>
              </a:prstGeom>
              <a:noFill/>
            </p:spPr>
            <p:txBody>
              <a:bodyPr wrap="square" lIns="90000" tIns="46800" rIns="90000" bIns="46800" anchor="ctr">
                <a:normAutofit/>
              </a:bodyPr>
              <a:lstStyle/>
              <a:p>
                <a:pPr algn="ctr"/>
                <a:r>
                  <a:rPr lang="zh-CN" altLang="en-US" sz="1200" dirty="0"/>
                  <a:t>微服务的开发迭代不需要协调其他业务组件，可自主的选择技术框架。可独立自主的</a:t>
                </a:r>
                <a:r>
                  <a:rPr lang="zh-CN" altLang="en-US" sz="1200" dirty="0" smtClean="0"/>
                  <a:t>进行敏捷业务部</a:t>
                </a:r>
                <a:r>
                  <a:rPr lang="zh-CN" altLang="en-US" sz="1200" dirty="0"/>
                  <a:t>署、扩展</a:t>
                </a:r>
              </a:p>
            </p:txBody>
          </p:sp>
        </p:grpSp>
        <p:sp>
          <p:nvSpPr>
            <p:cNvPr id="15" name="išlïḓê"/>
            <p:cNvSpPr/>
            <p:nvPr/>
          </p:nvSpPr>
          <p:spPr>
            <a:xfrm>
              <a:off x="780836" y="5092140"/>
              <a:ext cx="9904466" cy="661388"/>
            </a:xfrm>
            <a:custGeom>
              <a:avLst/>
              <a:gdLst>
                <a:gd name="connsiteX0" fmla="*/ 0 w 9637160"/>
                <a:gd name="connsiteY0" fmla="*/ 657546 h 678095"/>
                <a:gd name="connsiteX1" fmla="*/ 9616611 w 9637160"/>
                <a:gd name="connsiteY1" fmla="*/ 657546 h 678095"/>
                <a:gd name="connsiteX2" fmla="*/ 9637160 w 9637160"/>
                <a:gd name="connsiteY2" fmla="*/ 678095 h 678095"/>
                <a:gd name="connsiteX3" fmla="*/ 9637160 w 9637160"/>
                <a:gd name="connsiteY3" fmla="*/ 0 h 678095"/>
                <a:gd name="connsiteX0" fmla="*/ 0 w 9637160"/>
                <a:gd name="connsiteY0" fmla="*/ 657546 h 657546"/>
                <a:gd name="connsiteX1" fmla="*/ 9616611 w 9637160"/>
                <a:gd name="connsiteY1" fmla="*/ 657546 h 657546"/>
                <a:gd name="connsiteX2" fmla="*/ 9637160 w 9637160"/>
                <a:gd name="connsiteY2" fmla="*/ 0 h 657546"/>
                <a:gd name="connsiteX0" fmla="*/ 0 w 9618505"/>
                <a:gd name="connsiteY0" fmla="*/ 661388 h 661388"/>
                <a:gd name="connsiteX1" fmla="*/ 9616611 w 9618505"/>
                <a:gd name="connsiteY1" fmla="*/ 661388 h 661388"/>
                <a:gd name="connsiteX2" fmla="*/ 9618505 w 9618505"/>
                <a:gd name="connsiteY2" fmla="*/ 0 h 661388"/>
              </a:gdLst>
              <a:ahLst/>
              <a:cxnLst>
                <a:cxn ang="0">
                  <a:pos x="connsiteX0" y="connsiteY0"/>
                </a:cxn>
                <a:cxn ang="0">
                  <a:pos x="connsiteX1" y="connsiteY1"/>
                </a:cxn>
                <a:cxn ang="0">
                  <a:pos x="connsiteX2" y="connsiteY2"/>
                </a:cxn>
              </a:cxnLst>
              <a:rect l="l" t="t" r="r" b="b"/>
              <a:pathLst>
                <a:path w="9618505" h="661388">
                  <a:moveTo>
                    <a:pt x="0" y="661388"/>
                  </a:moveTo>
                  <a:lnTo>
                    <a:pt x="9616611" y="661388"/>
                  </a:lnTo>
                  <a:cubicBezTo>
                    <a:pt x="9617242" y="440925"/>
                    <a:pt x="9617874" y="220463"/>
                    <a:pt x="9618505" y="0"/>
                  </a:cubicBezTo>
                </a:path>
              </a:pathLst>
            </a:custGeom>
            <a:noFill/>
            <a:ln w="88900">
              <a:solidFill>
                <a:schemeClr val="tx1">
                  <a:lumMod val="20000"/>
                  <a:lumOff val="8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íṥlïḋé"/>
            <p:cNvSpPr/>
            <p:nvPr/>
          </p:nvSpPr>
          <p:spPr>
            <a:xfrm>
              <a:off x="10143391" y="4664542"/>
              <a:ext cx="1080120" cy="427598"/>
            </a:xfrm>
            <a:prstGeom prst="roundRect">
              <a:avLst>
                <a:gd name="adj" fmla="val 136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Autofit/>
            </a:bodyPr>
            <a:lstStyle/>
            <a:p>
              <a:pPr algn="ctr"/>
              <a:r>
                <a:rPr lang="zh-CN" altLang="en-US" dirty="0" smtClean="0"/>
                <a:t>敏捷</a:t>
              </a:r>
              <a:endParaRPr lang="zh-CN" altLang="en-US" dirty="0"/>
            </a:p>
          </p:txBody>
        </p:sp>
      </p:grpSp>
    </p:spTree>
    <p:extLst>
      <p:ext uri="{BB962C8B-B14F-4D97-AF65-F5344CB8AC3E}">
        <p14:creationId xmlns:p14="http://schemas.microsoft.com/office/powerpoint/2010/main" val="7463092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5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5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5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TSF全局配置推送</a:t>
            </a:r>
          </a:p>
        </p:txBody>
      </p:sp>
      <p:pic>
        <p:nvPicPr>
          <p:cNvPr id="1356" name="图片 6" descr="图片 6"/>
          <p:cNvPicPr>
            <a:picLocks noChangeAspect="1"/>
          </p:cNvPicPr>
          <p:nvPr/>
        </p:nvPicPr>
        <p:blipFill>
          <a:blip r:embed="rId3">
            <a:extLst/>
          </a:blip>
          <a:stretch>
            <a:fillRect/>
          </a:stretch>
        </p:blipFill>
        <p:spPr>
          <a:xfrm>
            <a:off x="10216305" y="242648"/>
            <a:ext cx="1721106" cy="598192"/>
          </a:xfrm>
          <a:prstGeom prst="rect">
            <a:avLst/>
          </a:prstGeom>
          <a:ln w="12700">
            <a:miter lim="400000"/>
          </a:ln>
        </p:spPr>
      </p:pic>
      <p:sp>
        <p:nvSpPr>
          <p:cNvPr id="1357" name="矩形 2"/>
          <p:cNvSpPr txBox="1"/>
          <p:nvPr/>
        </p:nvSpPr>
        <p:spPr>
          <a:xfrm>
            <a:off x="5702709" y="2822535"/>
            <a:ext cx="5860027" cy="83099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Calibri"/>
                <a:ea typeface="Calibri"/>
                <a:cs typeface="Calibri"/>
                <a:sym typeface="Calibri"/>
              </a:defRPr>
            </a:pPr>
            <a:endParaRPr>
              <a:latin typeface="+mn-lt"/>
              <a:ea typeface="+mn-ea"/>
              <a:cs typeface="+mn-ea"/>
              <a:sym typeface="+mn-lt"/>
            </a:endParaRPr>
          </a:p>
          <a:p>
            <a:pPr>
              <a:defRPr sz="1600">
                <a:latin typeface="Calibri"/>
                <a:ea typeface="Calibri"/>
                <a:cs typeface="Calibri"/>
                <a:sym typeface="Calibri"/>
              </a:defRPr>
            </a:pPr>
            <a:r>
              <a:rPr>
                <a:latin typeface="+mn-lt"/>
                <a:ea typeface="+mn-ea"/>
                <a:cs typeface="+mn-ea"/>
                <a:sym typeface="+mn-lt"/>
              </a:rPr>
              <a:t>         TSF通过一个轻量级消息代理连接分布式系统的节点。这可以用于广播状态更改（如配置更改）或其他管理指令。</a:t>
            </a:r>
          </a:p>
        </p:txBody>
      </p:sp>
      <p:pic>
        <p:nvPicPr>
          <p:cNvPr id="1358" name="图片 3" descr="图片 3"/>
          <p:cNvPicPr>
            <a:picLocks noChangeAspect="1"/>
          </p:cNvPicPr>
          <p:nvPr/>
        </p:nvPicPr>
        <p:blipFill>
          <a:blip r:embed="rId4">
            <a:extLst/>
          </a:blip>
          <a:stretch>
            <a:fillRect/>
          </a:stretch>
        </p:blipFill>
        <p:spPr>
          <a:xfrm>
            <a:off x="1068404" y="1279582"/>
            <a:ext cx="4424190" cy="48684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6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6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6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TSF全局配置推送</a:t>
            </a:r>
          </a:p>
        </p:txBody>
      </p:sp>
      <p:pic>
        <p:nvPicPr>
          <p:cNvPr id="1366" name="图片 6" descr="图片 6"/>
          <p:cNvPicPr>
            <a:picLocks noChangeAspect="1"/>
          </p:cNvPicPr>
          <p:nvPr/>
        </p:nvPicPr>
        <p:blipFill>
          <a:blip r:embed="rId3">
            <a:extLst/>
          </a:blip>
          <a:stretch>
            <a:fillRect/>
          </a:stretch>
        </p:blipFill>
        <p:spPr>
          <a:xfrm>
            <a:off x="10216305" y="242648"/>
            <a:ext cx="1721106" cy="598192"/>
          </a:xfrm>
          <a:prstGeom prst="rect">
            <a:avLst/>
          </a:prstGeom>
          <a:ln w="12700">
            <a:miter lim="400000"/>
          </a:ln>
        </p:spPr>
      </p:pic>
      <p:sp>
        <p:nvSpPr>
          <p:cNvPr id="1367" name="矩形 11"/>
          <p:cNvSpPr txBox="1"/>
          <p:nvPr/>
        </p:nvSpPr>
        <p:spPr>
          <a:xfrm>
            <a:off x="890555" y="2023822"/>
            <a:ext cx="10700068" cy="353942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TSF Config提供基于以下3个维度的配置管理：</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应用 </a:t>
            </a:r>
          </a:p>
          <a:p>
            <a:pPr lvl="1" indent="457200">
              <a:defRPr sz="1600">
                <a:latin typeface="华文仿宋"/>
                <a:ea typeface="华文仿宋"/>
                <a:cs typeface="华文仿宋"/>
                <a:sym typeface="华文仿宋"/>
              </a:defRPr>
            </a:pPr>
            <a:r>
              <a:rPr>
                <a:latin typeface="+mn-lt"/>
                <a:ea typeface="+mn-ea"/>
                <a:cs typeface="+mn-ea"/>
                <a:sym typeface="+mn-lt"/>
              </a:rPr>
              <a:t>这个比较好理解，每个配置都是属于某一个应用的</a:t>
            </a:r>
          </a:p>
          <a:p>
            <a:pPr lvl="1" indent="457200">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环境 </a:t>
            </a:r>
          </a:p>
          <a:p>
            <a:pPr lvl="1" indent="457200">
              <a:defRPr sz="1600">
                <a:latin typeface="华文仿宋"/>
                <a:ea typeface="华文仿宋"/>
                <a:cs typeface="华文仿宋"/>
                <a:sym typeface="华文仿宋"/>
              </a:defRPr>
            </a:pPr>
            <a:r>
              <a:rPr>
                <a:latin typeface="+mn-lt"/>
                <a:ea typeface="+mn-ea"/>
                <a:cs typeface="+mn-ea"/>
                <a:sym typeface="+mn-lt"/>
              </a:rPr>
              <a:t>每个配置都是区分环境的，如dev, test, prod等</a:t>
            </a:r>
          </a:p>
          <a:p>
            <a:pPr lvl="1" indent="457200">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版本 </a:t>
            </a:r>
          </a:p>
          <a:p>
            <a:pPr lvl="1" indent="457200">
              <a:defRPr sz="1600">
                <a:latin typeface="华文仿宋"/>
                <a:ea typeface="华文仿宋"/>
                <a:cs typeface="华文仿宋"/>
                <a:sym typeface="华文仿宋"/>
              </a:defRPr>
            </a:pPr>
            <a:r>
              <a:rPr>
                <a:latin typeface="+mn-lt"/>
                <a:ea typeface="+mn-ea"/>
                <a:cs typeface="+mn-ea"/>
                <a:sym typeface="+mn-lt"/>
              </a:rPr>
              <a:t>这个可能是一般的配置中心所缺乏的，就是对同一份配置的不同版本管理</a:t>
            </a:r>
          </a:p>
          <a:p>
            <a:pPr lvl="1" indent="457200">
              <a:defRPr sz="1600">
                <a:latin typeface="华文仿宋"/>
                <a:ea typeface="华文仿宋"/>
                <a:cs typeface="华文仿宋"/>
                <a:sym typeface="华文仿宋"/>
              </a:defRPr>
            </a:pPr>
            <a:endParaRPr>
              <a:latin typeface="+mn-lt"/>
              <a:ea typeface="+mn-ea"/>
              <a:cs typeface="+mn-ea"/>
              <a:sym typeface="+mn-lt"/>
            </a:endParaRPr>
          </a:p>
          <a:p>
            <a:pPr lvl="1" indent="457200">
              <a:defRPr sz="1600">
                <a:latin typeface="华文仿宋"/>
                <a:ea typeface="华文仿宋"/>
                <a:cs typeface="华文仿宋"/>
                <a:sym typeface="华文仿宋"/>
              </a:defRPr>
            </a:pPr>
            <a:r>
              <a:rPr>
                <a:latin typeface="+mn-lt"/>
                <a:ea typeface="+mn-ea"/>
                <a:cs typeface="+mn-ea"/>
                <a:sym typeface="+mn-lt"/>
              </a:rPr>
              <a:t>TSF Config提供版本的支持，也就是说对于一个应用的不同部署实例，可以从服务端获取到不同版本的配置，这对于一些特殊场景如：灰度发布，A/B测试等提供了很好的支持。</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 服务容错</a:t>
            </a:r>
          </a:p>
        </p:txBody>
      </p:sp>
      <p:sp>
        <p:nvSpPr>
          <p:cNvPr id="1370"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71"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72"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75" name="矩形 4"/>
          <p:cNvSpPr txBox="1"/>
          <p:nvPr/>
        </p:nvSpPr>
        <p:spPr>
          <a:xfrm>
            <a:off x="1517903" y="2245593"/>
            <a:ext cx="9656066" cy="255454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r>
              <a:rPr>
                <a:latin typeface="+mn-lt"/>
                <a:ea typeface="+mn-ea"/>
                <a:cs typeface="+mn-ea"/>
                <a:sym typeface="+mn-lt"/>
              </a:rPr>
              <a:t>分布式系统中经常会出现某个基础服务不可用造成整个系统不可用的情况, 这种现象被称为服务雪崩效应. 为了应对服务雪崩, 一种常见的做法是手动服务降级. 而Hystrix的出现,给我们提供了另一种选择.</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雪崩效应带来的影响：</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1、单个服务提供者不可用，由于重试的流量加大。导致服务提供者集群不可用</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2、服务调用者，由于同步等待造成的资源耗尽，造成服务调用者不可用。</a:t>
            </a:r>
          </a:p>
          <a:p>
            <a:pPr>
              <a:defRPr sz="1600">
                <a:latin typeface="华文仿宋"/>
                <a:ea typeface="华文仿宋"/>
                <a:cs typeface="华文仿宋"/>
                <a:sym typeface="华文仿宋"/>
              </a:defRPr>
            </a:pPr>
            <a:endParaRPr>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 服务容错</a:t>
            </a:r>
          </a:p>
        </p:txBody>
      </p:sp>
      <p:sp>
        <p:nvSpPr>
          <p:cNvPr id="1378"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79"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80"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83" name="矩形 2"/>
          <p:cNvSpPr txBox="1"/>
          <p:nvPr/>
        </p:nvSpPr>
        <p:spPr>
          <a:xfrm>
            <a:off x="713449" y="1152337"/>
            <a:ext cx="11109743" cy="213904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150000"/>
              </a:lnSpc>
              <a:defRPr sz="1400">
                <a:latin typeface="华文仿宋"/>
                <a:ea typeface="华文仿宋"/>
                <a:cs typeface="华文仿宋"/>
                <a:sym typeface="华文仿宋"/>
              </a:defRPr>
            </a:pPr>
            <a:r>
              <a:rPr>
                <a:latin typeface="+mn-lt"/>
                <a:ea typeface="+mn-ea"/>
                <a:cs typeface="+mn-ea"/>
                <a:sym typeface="+mn-lt"/>
              </a:rPr>
              <a:t>        一个应用可能提供多个服务接口，每个服务接口都需要通过RPC调用其他服务若某个被调用服务的实例全部故障，则可能造成大量线程等待，导致整个实例无法正常服务。为每个服务设置Fallback，当某个服务故障时，则直接调用Fallback，防止雪崩：</a:t>
            </a:r>
          </a:p>
          <a:p>
            <a:pPr algn="just">
              <a:lnSpc>
                <a:spcPct val="150000"/>
              </a:lnSpc>
              <a:defRPr sz="1400">
                <a:latin typeface="华文仿宋"/>
                <a:ea typeface="华文仿宋"/>
                <a:cs typeface="华文仿宋"/>
                <a:sym typeface="华文仿宋"/>
              </a:defRPr>
            </a:pPr>
            <a:endParaRPr>
              <a:latin typeface="+mn-lt"/>
              <a:ea typeface="+mn-ea"/>
              <a:cs typeface="+mn-ea"/>
              <a:sym typeface="+mn-lt"/>
            </a:endParaRPr>
          </a:p>
          <a:p>
            <a:pPr>
              <a:defRPr sz="1400">
                <a:latin typeface="华文仿宋"/>
                <a:ea typeface="华文仿宋"/>
                <a:cs typeface="华文仿宋"/>
                <a:sym typeface="华文仿宋"/>
              </a:defRPr>
            </a:pPr>
            <a:r>
              <a:rPr>
                <a:latin typeface="+mn-lt"/>
                <a:ea typeface="+mn-ea"/>
                <a:cs typeface="+mn-ea"/>
                <a:sym typeface="+mn-lt"/>
              </a:rPr>
              <a:t>1、断路器统计调用每个服务的失败率</a:t>
            </a:r>
          </a:p>
          <a:p>
            <a:pPr>
              <a:defRPr sz="1400">
                <a:latin typeface="华文仿宋"/>
                <a:ea typeface="华文仿宋"/>
                <a:cs typeface="华文仿宋"/>
                <a:sym typeface="华文仿宋"/>
              </a:defRPr>
            </a:pPr>
            <a:r>
              <a:rPr>
                <a:latin typeface="+mn-lt"/>
                <a:ea typeface="+mn-ea"/>
                <a:cs typeface="+mn-ea"/>
                <a:sym typeface="+mn-lt"/>
              </a:rPr>
              <a:t>2、若调用某个服务的失败率超过一定阈值，则触发断路。避免有大量的同步调用的线程，阻塞于此</a:t>
            </a:r>
          </a:p>
          <a:p>
            <a:pPr>
              <a:defRPr sz="1400">
                <a:latin typeface="华文仿宋"/>
                <a:ea typeface="华文仿宋"/>
                <a:cs typeface="华文仿宋"/>
                <a:sym typeface="华文仿宋"/>
              </a:defRPr>
            </a:pPr>
            <a:r>
              <a:rPr>
                <a:latin typeface="+mn-lt"/>
                <a:ea typeface="+mn-ea"/>
                <a:cs typeface="+mn-ea"/>
                <a:sym typeface="+mn-lt"/>
              </a:rPr>
              <a:t>3、对于触发断路的服务请求，绝大部分不再发起远程调用，直接调用Fallback</a:t>
            </a:r>
          </a:p>
          <a:p>
            <a:pPr>
              <a:defRPr sz="1400">
                <a:latin typeface="华文仿宋"/>
                <a:ea typeface="华文仿宋"/>
                <a:cs typeface="华文仿宋"/>
                <a:sym typeface="华文仿宋"/>
              </a:defRPr>
            </a:pPr>
            <a:r>
              <a:rPr>
                <a:latin typeface="+mn-lt"/>
                <a:ea typeface="+mn-ea"/>
                <a:cs typeface="+mn-ea"/>
                <a:sym typeface="+mn-lt"/>
              </a:rPr>
              <a:t>4、对于触发断路的服务请求，选择少量发起远程调用，测试该服务是否恢复</a:t>
            </a:r>
          </a:p>
          <a:p>
            <a:pPr>
              <a:defRPr sz="1400">
                <a:latin typeface="华文仿宋"/>
                <a:ea typeface="华文仿宋"/>
                <a:cs typeface="华文仿宋"/>
                <a:sym typeface="华文仿宋"/>
              </a:defRPr>
            </a:pPr>
            <a:r>
              <a:rPr>
                <a:latin typeface="+mn-lt"/>
                <a:ea typeface="+mn-ea"/>
                <a:cs typeface="+mn-ea"/>
                <a:sym typeface="+mn-lt"/>
              </a:rPr>
              <a:t>5、若该服务恢复，则关闭断路</a:t>
            </a:r>
          </a:p>
        </p:txBody>
      </p:sp>
      <p:pic>
        <p:nvPicPr>
          <p:cNvPr id="1384" name="图片 3" descr="图片 3"/>
          <p:cNvPicPr>
            <a:picLocks noChangeAspect="1"/>
          </p:cNvPicPr>
          <p:nvPr/>
        </p:nvPicPr>
        <p:blipFill>
          <a:blip r:embed="rId3">
            <a:extLst/>
          </a:blip>
          <a:stretch>
            <a:fillRect/>
          </a:stretch>
        </p:blipFill>
        <p:spPr>
          <a:xfrm>
            <a:off x="6049752" y="3147230"/>
            <a:ext cx="5643773" cy="3061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87"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8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391"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TSF监控说明</a:t>
            </a:r>
          </a:p>
        </p:txBody>
      </p:sp>
      <p:pic>
        <p:nvPicPr>
          <p:cNvPr id="1392" name="图片 6" descr="图片 6"/>
          <p:cNvPicPr>
            <a:picLocks noChangeAspect="1"/>
          </p:cNvPicPr>
          <p:nvPr/>
        </p:nvPicPr>
        <p:blipFill>
          <a:blip r:embed="rId3">
            <a:extLst/>
          </a:blip>
          <a:stretch>
            <a:fillRect/>
          </a:stretch>
        </p:blipFill>
        <p:spPr>
          <a:xfrm>
            <a:off x="10216305" y="242648"/>
            <a:ext cx="1721106" cy="598192"/>
          </a:xfrm>
          <a:prstGeom prst="rect">
            <a:avLst/>
          </a:prstGeom>
          <a:ln w="12700">
            <a:miter lim="400000"/>
          </a:ln>
        </p:spPr>
      </p:pic>
      <p:sp>
        <p:nvSpPr>
          <p:cNvPr id="1394" name="矩形 4"/>
          <p:cNvSpPr txBox="1"/>
          <p:nvPr/>
        </p:nvSpPr>
        <p:spPr>
          <a:xfrm>
            <a:off x="969016" y="2456683"/>
            <a:ext cx="3436167" cy="120032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defRPr sz="1600">
                <a:latin typeface="华文仿宋"/>
                <a:ea typeface="华文仿宋"/>
                <a:cs typeface="华文仿宋"/>
                <a:sym typeface="华文仿宋"/>
              </a:defRPr>
            </a:pPr>
            <a:r>
              <a:rPr dirty="0">
                <a:latin typeface="+mn-lt"/>
                <a:ea typeface="+mn-ea"/>
                <a:cs typeface="+mn-ea"/>
                <a:sym typeface="+mn-lt"/>
              </a:rPr>
              <a:t>        TSF平台提供分布式调用跟踪能力，可清晰定位到具体的</a:t>
            </a:r>
            <a:r>
              <a:rPr b="1" dirty="0">
                <a:solidFill>
                  <a:schemeClr val="tx1"/>
                </a:solidFill>
                <a:latin typeface="+mn-lt"/>
                <a:ea typeface="+mn-ea"/>
                <a:cs typeface="+mn-ea"/>
                <a:sym typeface="+mn-lt"/>
              </a:rPr>
              <a:t>业务瓶颈</a:t>
            </a:r>
            <a:r>
              <a:rPr dirty="0">
                <a:latin typeface="+mn-lt"/>
                <a:ea typeface="+mn-ea"/>
                <a:cs typeface="+mn-ea"/>
                <a:sym typeface="+mn-lt"/>
              </a:rPr>
              <a:t>。</a:t>
            </a:r>
          </a:p>
          <a:p>
            <a:pPr>
              <a:lnSpc>
                <a:spcPct val="150000"/>
              </a:lnSpc>
              <a:defRPr sz="1600">
                <a:latin typeface="华文仿宋"/>
                <a:ea typeface="华文仿宋"/>
                <a:cs typeface="华文仿宋"/>
                <a:sym typeface="华文仿宋"/>
              </a:defRPr>
            </a:pPr>
            <a:endParaRPr dirty="0">
              <a:latin typeface="+mn-lt"/>
              <a:ea typeface="+mn-ea"/>
              <a:cs typeface="+mn-ea"/>
              <a:sym typeface="+mn-lt"/>
            </a:endParaRPr>
          </a:p>
        </p:txBody>
      </p:sp>
      <p:pic>
        <p:nvPicPr>
          <p:cNvPr id="2" name="图片 1"/>
          <p:cNvPicPr>
            <a:picLocks noChangeAspect="1"/>
          </p:cNvPicPr>
          <p:nvPr/>
        </p:nvPicPr>
        <p:blipFill>
          <a:blip r:embed="rId4"/>
          <a:stretch>
            <a:fillRect/>
          </a:stretch>
        </p:blipFill>
        <p:spPr>
          <a:xfrm>
            <a:off x="5797787" y="1409394"/>
            <a:ext cx="5376400" cy="37310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397"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39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401"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TSF监控说明</a:t>
            </a:r>
          </a:p>
        </p:txBody>
      </p:sp>
      <p:pic>
        <p:nvPicPr>
          <p:cNvPr id="1402" name="图片 6" descr="图片 6"/>
          <p:cNvPicPr>
            <a:picLocks noChangeAspect="1"/>
          </p:cNvPicPr>
          <p:nvPr/>
        </p:nvPicPr>
        <p:blipFill>
          <a:blip r:embed="rId3">
            <a:extLst/>
          </a:blip>
          <a:stretch>
            <a:fillRect/>
          </a:stretch>
        </p:blipFill>
        <p:spPr>
          <a:xfrm>
            <a:off x="10216305" y="242648"/>
            <a:ext cx="1721106" cy="598192"/>
          </a:xfrm>
          <a:prstGeom prst="rect">
            <a:avLst/>
          </a:prstGeom>
          <a:ln w="12700">
            <a:miter lim="400000"/>
          </a:ln>
        </p:spPr>
      </p:pic>
      <p:sp>
        <p:nvSpPr>
          <p:cNvPr id="1403" name="矩形 2"/>
          <p:cNvSpPr txBox="1"/>
          <p:nvPr/>
        </p:nvSpPr>
        <p:spPr>
          <a:xfrm>
            <a:off x="789429" y="1239070"/>
            <a:ext cx="5985123" cy="50167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r>
              <a:rPr>
                <a:latin typeface="+mn-lt"/>
                <a:ea typeface="+mn-ea"/>
                <a:cs typeface="+mn-ea"/>
                <a:sym typeface="+mn-lt"/>
              </a:rPr>
              <a:t>核心数据结构：</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TraceID：用来标识每一条业务请求链的唯一ID，TraceID需要在整个调用链路上传递：机器IP+进程ID+递增序列号 保证唯一且有序</a:t>
            </a:r>
          </a:p>
          <a:p>
            <a:pPr>
              <a:defRPr sz="1600">
                <a:latin typeface="华文仿宋"/>
                <a:ea typeface="华文仿宋"/>
                <a:cs typeface="华文仿宋"/>
                <a:sym typeface="华文仿宋"/>
              </a:defRPr>
            </a:pPr>
            <a:r>
              <a:rPr>
                <a:latin typeface="+mn-lt"/>
                <a:ea typeface="+mn-ea"/>
                <a:cs typeface="+mn-ea"/>
                <a:sym typeface="+mn-lt"/>
              </a:rPr>
              <a:t> </a:t>
            </a:r>
          </a:p>
          <a:p>
            <a:pPr>
              <a:defRPr sz="1600">
                <a:latin typeface="华文仿宋"/>
                <a:ea typeface="华文仿宋"/>
                <a:cs typeface="华文仿宋"/>
                <a:sym typeface="华文仿宋"/>
              </a:defRPr>
            </a:pPr>
            <a:r>
              <a:rPr>
                <a:latin typeface="+mn-lt"/>
                <a:ea typeface="+mn-ea"/>
                <a:cs typeface="+mn-ea"/>
                <a:sym typeface="+mn-lt"/>
              </a:rPr>
              <a:t>Span：请求链中的每一个环节为一个Span，每一个Span有一个</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SpanId来标识，前后Span间形成父子关系</a:t>
            </a:r>
          </a:p>
          <a:p>
            <a:pPr>
              <a:defRPr sz="1600">
                <a:latin typeface="华文仿宋"/>
                <a:ea typeface="华文仿宋"/>
                <a:cs typeface="华文仿宋"/>
                <a:sym typeface="华文仿宋"/>
              </a:defRPr>
            </a:pPr>
            <a:r>
              <a:rPr>
                <a:latin typeface="+mn-lt"/>
                <a:ea typeface="+mn-ea"/>
                <a:cs typeface="+mn-ea"/>
                <a:sym typeface="+mn-lt"/>
              </a:rPr>
              <a:t> </a:t>
            </a:r>
          </a:p>
          <a:p>
            <a:pPr>
              <a:defRPr sz="1600">
                <a:latin typeface="华文仿宋"/>
                <a:ea typeface="华文仿宋"/>
                <a:cs typeface="华文仿宋"/>
                <a:sym typeface="华文仿宋"/>
              </a:defRPr>
            </a:pPr>
            <a:r>
              <a:rPr>
                <a:latin typeface="+mn-lt"/>
                <a:ea typeface="+mn-ea"/>
                <a:cs typeface="+mn-ea"/>
                <a:sym typeface="+mn-lt"/>
              </a:rPr>
              <a:t>Annotation：业务自定义的埋点信息，可以是sql、用户ID等关键信息</a:t>
            </a:r>
          </a:p>
          <a:p>
            <a:pPr>
              <a:defRPr sz="1600">
                <a:latin typeface="华文仿宋"/>
                <a:ea typeface="华文仿宋"/>
                <a:cs typeface="华文仿宋"/>
                <a:sym typeface="华文仿宋"/>
              </a:defRPr>
            </a:pPr>
            <a:endParaRPr>
              <a:latin typeface="+mn-lt"/>
              <a:ea typeface="+mn-ea"/>
              <a:cs typeface="+mn-ea"/>
              <a:sym typeface="+mn-lt"/>
            </a:endParaRPr>
          </a:p>
          <a:p>
            <a:pPr>
              <a:defRPr sz="1600">
                <a:latin typeface="华文仿宋"/>
                <a:ea typeface="华文仿宋"/>
                <a:cs typeface="华文仿宋"/>
                <a:sym typeface="华文仿宋"/>
              </a:defRPr>
            </a:pPr>
            <a:r>
              <a:rPr>
                <a:latin typeface="+mn-lt"/>
                <a:ea typeface="+mn-ea"/>
                <a:cs typeface="+mn-ea"/>
                <a:sym typeface="+mn-lt"/>
              </a:rPr>
              <a:t>如何对业务透明，如何在上下文中记录：</a:t>
            </a:r>
          </a:p>
          <a:p>
            <a:pPr>
              <a:defRPr sz="1600">
                <a:latin typeface="华文仿宋"/>
                <a:ea typeface="华文仿宋"/>
                <a:cs typeface="华文仿宋"/>
                <a:sym typeface="华文仿宋"/>
              </a:defRPr>
            </a:pPr>
            <a:r>
              <a:rPr>
                <a:latin typeface="+mn-lt"/>
                <a:ea typeface="+mn-ea"/>
                <a:cs typeface="+mn-ea"/>
                <a:sym typeface="+mn-lt"/>
              </a:rPr>
              <a:t>底层框架支持，无需用户干预</a:t>
            </a:r>
          </a:p>
          <a:p>
            <a:pPr>
              <a:defRPr sz="1600">
                <a:latin typeface="华文仿宋"/>
                <a:ea typeface="华文仿宋"/>
                <a:cs typeface="华文仿宋"/>
                <a:sym typeface="华文仿宋"/>
              </a:defRPr>
            </a:pPr>
            <a:r>
              <a:rPr>
                <a:latin typeface="+mn-lt"/>
                <a:ea typeface="+mn-ea"/>
                <a:cs typeface="+mn-ea"/>
                <a:sym typeface="+mn-lt"/>
              </a:rPr>
              <a:t>框架埋点四个阶段：</a:t>
            </a:r>
          </a:p>
          <a:p>
            <a:pPr>
              <a:defRPr sz="1600">
                <a:latin typeface="华文仿宋"/>
                <a:ea typeface="华文仿宋"/>
                <a:cs typeface="华文仿宋"/>
                <a:sym typeface="华文仿宋"/>
              </a:defRPr>
            </a:pPr>
            <a:r>
              <a:rPr>
                <a:latin typeface="+mn-lt"/>
                <a:ea typeface="+mn-ea"/>
                <a:cs typeface="+mn-ea"/>
                <a:sym typeface="+mn-lt"/>
              </a:rPr>
              <a:t>    1、Client Send：</a:t>
            </a:r>
          </a:p>
          <a:p>
            <a:pPr>
              <a:defRPr sz="1600">
                <a:latin typeface="华文仿宋"/>
                <a:ea typeface="华文仿宋"/>
                <a:cs typeface="华文仿宋"/>
                <a:sym typeface="华文仿宋"/>
              </a:defRPr>
            </a:pPr>
            <a:r>
              <a:rPr>
                <a:latin typeface="+mn-lt"/>
                <a:ea typeface="+mn-ea"/>
                <a:cs typeface="+mn-ea"/>
                <a:sym typeface="+mn-lt"/>
              </a:rPr>
              <a:t>    2、Server Receive：</a:t>
            </a:r>
          </a:p>
          <a:p>
            <a:pPr>
              <a:defRPr sz="1600">
                <a:latin typeface="华文仿宋"/>
                <a:ea typeface="华文仿宋"/>
                <a:cs typeface="华文仿宋"/>
                <a:sym typeface="华文仿宋"/>
              </a:defRPr>
            </a:pPr>
            <a:r>
              <a:rPr>
                <a:latin typeface="+mn-lt"/>
                <a:ea typeface="+mn-ea"/>
                <a:cs typeface="+mn-ea"/>
                <a:sym typeface="+mn-lt"/>
              </a:rPr>
              <a:t>    3、Server Send：</a:t>
            </a:r>
          </a:p>
          <a:p>
            <a:pPr>
              <a:defRPr sz="1600">
                <a:latin typeface="华文仿宋"/>
                <a:ea typeface="华文仿宋"/>
                <a:cs typeface="华文仿宋"/>
                <a:sym typeface="华文仿宋"/>
              </a:defRPr>
            </a:pPr>
            <a:r>
              <a:rPr>
                <a:latin typeface="+mn-lt"/>
                <a:ea typeface="+mn-ea"/>
                <a:cs typeface="+mn-ea"/>
                <a:sym typeface="+mn-lt"/>
              </a:rPr>
              <a:t>    4、Client Receive：</a:t>
            </a:r>
          </a:p>
        </p:txBody>
      </p:sp>
      <p:pic>
        <p:nvPicPr>
          <p:cNvPr id="1404" name="图片 2" descr="图片 2"/>
          <p:cNvPicPr>
            <a:picLocks noChangeAspect="1"/>
          </p:cNvPicPr>
          <p:nvPr/>
        </p:nvPicPr>
        <p:blipFill>
          <a:blip r:embed="rId4">
            <a:extLst/>
          </a:blip>
          <a:stretch>
            <a:fillRect/>
          </a:stretch>
        </p:blipFill>
        <p:spPr>
          <a:xfrm>
            <a:off x="6926950" y="1975104"/>
            <a:ext cx="5010461" cy="37871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07"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0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411"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TSF监控说明</a:t>
            </a:r>
          </a:p>
        </p:txBody>
      </p:sp>
      <p:pic>
        <p:nvPicPr>
          <p:cNvPr id="1413" name="Picture 2" descr="Picture 2"/>
          <p:cNvPicPr>
            <a:picLocks noChangeAspect="1"/>
          </p:cNvPicPr>
          <p:nvPr/>
        </p:nvPicPr>
        <p:blipFill>
          <a:blip r:embed="rId3">
            <a:extLst/>
          </a:blip>
          <a:stretch>
            <a:fillRect/>
          </a:stretch>
        </p:blipFill>
        <p:spPr>
          <a:xfrm>
            <a:off x="783120" y="868198"/>
            <a:ext cx="9613807" cy="51417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1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1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420"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TSF监控说明</a:t>
            </a:r>
          </a:p>
        </p:txBody>
      </p:sp>
      <p:sp>
        <p:nvSpPr>
          <p:cNvPr id="1424" name="矩形 13"/>
          <p:cNvSpPr txBox="1"/>
          <p:nvPr/>
        </p:nvSpPr>
        <p:spPr>
          <a:xfrm>
            <a:off x="596766" y="2648456"/>
            <a:ext cx="3822619" cy="1200325"/>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defRPr sz="1600">
                <a:latin typeface="Calibri"/>
                <a:ea typeface="Calibri"/>
                <a:cs typeface="Calibri"/>
                <a:sym typeface="Calibri"/>
              </a:defRPr>
            </a:pPr>
            <a:r>
              <a:rPr dirty="0" smtClean="0">
                <a:latin typeface="+mn-lt"/>
                <a:ea typeface="+mn-ea"/>
                <a:cs typeface="+mn-ea"/>
                <a:sym typeface="+mn-lt"/>
              </a:rPr>
              <a:t>针对具体服务集群</a:t>
            </a:r>
            <a:r>
              <a:rPr dirty="0">
                <a:latin typeface="+mn-lt"/>
                <a:ea typeface="+mn-ea"/>
                <a:cs typeface="+mn-ea"/>
                <a:sym typeface="+mn-lt"/>
              </a:rPr>
              <a:t>（或具体服务），提供详尽的服务器级别</a:t>
            </a:r>
            <a:r>
              <a:rPr dirty="0" smtClean="0">
                <a:latin typeface="+mn-lt"/>
                <a:ea typeface="+mn-ea"/>
                <a:cs typeface="+mn-ea"/>
                <a:sym typeface="+mn-lt"/>
              </a:rPr>
              <a:t>（</a:t>
            </a:r>
            <a:r>
              <a:rPr lang="en-US" altLang="zh-CN" dirty="0" smtClean="0">
                <a:latin typeface="+mn-lt"/>
                <a:ea typeface="+mn-ea"/>
                <a:cs typeface="+mn-ea"/>
                <a:sym typeface="+mn-lt"/>
              </a:rPr>
              <a:t>CPU</a:t>
            </a:r>
            <a:r>
              <a:rPr dirty="0" smtClean="0">
                <a:latin typeface="+mn-lt"/>
                <a:ea typeface="+mn-ea"/>
                <a:cs typeface="+mn-ea"/>
                <a:sym typeface="+mn-lt"/>
              </a:rPr>
              <a:t>内存磁盘</a:t>
            </a:r>
            <a:r>
              <a:rPr dirty="0">
                <a:latin typeface="+mn-lt"/>
                <a:ea typeface="+mn-ea"/>
                <a:cs typeface="+mn-ea"/>
                <a:sym typeface="+mn-lt"/>
              </a:rPr>
              <a:t>、进程）等的监控数据统计、告警</a:t>
            </a:r>
          </a:p>
        </p:txBody>
      </p:sp>
      <p:pic>
        <p:nvPicPr>
          <p:cNvPr id="3" name="图片 2"/>
          <p:cNvPicPr>
            <a:picLocks noChangeAspect="1"/>
          </p:cNvPicPr>
          <p:nvPr/>
        </p:nvPicPr>
        <p:blipFill>
          <a:blip r:embed="rId3"/>
          <a:stretch>
            <a:fillRect/>
          </a:stretch>
        </p:blipFill>
        <p:spPr>
          <a:xfrm>
            <a:off x="5046316" y="90280"/>
            <a:ext cx="5425970" cy="61084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Rectangle 2"/>
          <p:cNvSpPr txBox="1">
            <a:spLocks noGrp="1"/>
          </p:cNvSpPr>
          <p:nvPr>
            <p:ph type="title"/>
          </p:nvPr>
        </p:nvSpPr>
        <p:spPr>
          <a:prstGeom prst="rect">
            <a:avLst/>
          </a:prstGeom>
        </p:spPr>
        <p:txBody>
          <a:bodyPr/>
          <a:lstStyle/>
          <a:p>
            <a:pPr>
              <a:defRPr sz="2000">
                <a:solidFill>
                  <a:srgbClr val="00A3FF"/>
                </a:solidFill>
              </a:defRPr>
            </a:pPr>
            <a:r>
              <a:rPr>
                <a:latin typeface="+mn-lt"/>
                <a:ea typeface="+mn-ea"/>
                <a:cs typeface="+mn-ea"/>
                <a:sym typeface="+mn-lt"/>
              </a:rPr>
              <a:t>Dubbo迁移到Spring Cloud概述</a:t>
            </a:r>
          </a:p>
        </p:txBody>
      </p:sp>
      <p:sp>
        <p:nvSpPr>
          <p:cNvPr id="1436"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37"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38"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441" name="矩形 2"/>
          <p:cNvSpPr txBox="1"/>
          <p:nvPr/>
        </p:nvSpPr>
        <p:spPr>
          <a:xfrm>
            <a:off x="823912" y="1333118"/>
            <a:ext cx="10118726" cy="181587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r>
              <a:rPr dirty="0" err="1">
                <a:latin typeface="+mn-lt"/>
                <a:ea typeface="+mn-ea"/>
                <a:cs typeface="+mn-ea"/>
                <a:sym typeface="+mn-lt"/>
              </a:rPr>
              <a:t>用户原来使用Dubbo，需要使用spring</a:t>
            </a:r>
            <a:r>
              <a:rPr dirty="0">
                <a:latin typeface="+mn-lt"/>
                <a:ea typeface="+mn-ea"/>
                <a:cs typeface="+mn-ea"/>
                <a:sym typeface="+mn-lt"/>
              </a:rPr>
              <a:t> </a:t>
            </a:r>
            <a:r>
              <a:rPr dirty="0" err="1">
                <a:latin typeface="+mn-lt"/>
                <a:ea typeface="+mn-ea"/>
                <a:cs typeface="+mn-ea"/>
                <a:sym typeface="+mn-lt"/>
              </a:rPr>
              <a:t>cloud，改造工作量如下</a:t>
            </a:r>
            <a:endParaRPr dirty="0">
              <a:latin typeface="+mn-lt"/>
              <a:ea typeface="+mn-ea"/>
              <a:cs typeface="+mn-ea"/>
              <a:sym typeface="+mn-lt"/>
            </a:endParaRP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err="1">
                <a:latin typeface="+mn-lt"/>
                <a:ea typeface="+mn-ea"/>
                <a:cs typeface="+mn-ea"/>
                <a:sym typeface="+mn-lt"/>
              </a:rPr>
              <a:t>第一步，改造Dubbo，支持Spring</a:t>
            </a:r>
            <a:r>
              <a:rPr dirty="0">
                <a:latin typeface="+mn-lt"/>
                <a:ea typeface="+mn-ea"/>
                <a:cs typeface="+mn-ea"/>
                <a:sym typeface="+mn-lt"/>
              </a:rPr>
              <a:t> </a:t>
            </a:r>
            <a:r>
              <a:rPr dirty="0" err="1">
                <a:latin typeface="+mn-lt"/>
                <a:ea typeface="+mn-ea"/>
                <a:cs typeface="+mn-ea"/>
                <a:sym typeface="+mn-lt"/>
              </a:rPr>
              <a:t>Boot的自动配置机制，兼容Spring</a:t>
            </a:r>
            <a:r>
              <a:rPr dirty="0">
                <a:latin typeface="+mn-lt"/>
                <a:ea typeface="+mn-ea"/>
                <a:cs typeface="+mn-ea"/>
                <a:sym typeface="+mn-lt"/>
              </a:rPr>
              <a:t> Cloud</a:t>
            </a: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err="1">
                <a:latin typeface="+mn-lt"/>
                <a:ea typeface="+mn-ea"/>
                <a:cs typeface="+mn-ea"/>
                <a:sym typeface="+mn-lt"/>
              </a:rPr>
              <a:t>第二步，用户需要修改代码和配置</a:t>
            </a:r>
            <a:endParaRPr dirty="0">
              <a:latin typeface="+mn-lt"/>
              <a:ea typeface="+mn-ea"/>
              <a:cs typeface="+mn-ea"/>
              <a:sym typeface="+mn-lt"/>
            </a:endParaRP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err="1" smtClean="0">
                <a:latin typeface="+mn-lt"/>
                <a:ea typeface="+mn-ea"/>
                <a:cs typeface="+mn-ea"/>
                <a:sym typeface="+mn-lt"/>
              </a:rPr>
              <a:t>Dubbo</a:t>
            </a:r>
            <a:r>
              <a:rPr dirty="0" smtClean="0">
                <a:latin typeface="+mn-lt"/>
                <a:ea typeface="+mn-ea"/>
                <a:cs typeface="+mn-ea"/>
                <a:sym typeface="+mn-lt"/>
              </a:rPr>
              <a:t>/</a:t>
            </a:r>
            <a:r>
              <a:rPr dirty="0" err="1" smtClean="0">
                <a:latin typeface="+mn-lt"/>
                <a:ea typeface="+mn-ea"/>
                <a:cs typeface="+mn-ea"/>
                <a:sym typeface="+mn-lt"/>
              </a:rPr>
              <a:t>HSF</a:t>
            </a:r>
            <a:r>
              <a:rPr dirty="0" err="1">
                <a:latin typeface="+mn-lt"/>
                <a:ea typeface="+mn-ea"/>
                <a:cs typeface="+mn-ea"/>
                <a:sym typeface="+mn-lt"/>
              </a:rPr>
              <a:t>代码风格</a:t>
            </a:r>
            <a:r>
              <a:rPr dirty="0">
                <a:latin typeface="+mn-lt"/>
                <a:ea typeface="+mn-ea"/>
                <a:cs typeface="+mn-ea"/>
                <a:sym typeface="+mn-lt"/>
              </a:rPr>
              <a:t>：  </a:t>
            </a:r>
            <a:r>
              <a:rPr dirty="0" err="1">
                <a:latin typeface="+mn-lt"/>
                <a:ea typeface="+mn-ea"/>
                <a:cs typeface="+mn-ea"/>
                <a:sym typeface="+mn-lt"/>
              </a:rPr>
              <a:t>改造有较大难度</a:t>
            </a:r>
            <a:endParaRPr dirty="0">
              <a:latin typeface="+mn-lt"/>
              <a:ea typeface="+mn-ea"/>
              <a:cs typeface="+mn-ea"/>
              <a:sym typeface="+mn-lt"/>
            </a:endParaRPr>
          </a:p>
        </p:txBody>
      </p:sp>
      <p:pic>
        <p:nvPicPr>
          <p:cNvPr id="1442" name="Picture 1" descr="Picture 1"/>
          <p:cNvPicPr>
            <a:picLocks noChangeAspect="1"/>
          </p:cNvPicPr>
          <p:nvPr/>
        </p:nvPicPr>
        <p:blipFill>
          <a:blip r:embed="rId3">
            <a:extLst/>
          </a:blip>
          <a:stretch>
            <a:fillRect/>
          </a:stretch>
        </p:blipFill>
        <p:spPr>
          <a:xfrm>
            <a:off x="1664017" y="3341857"/>
            <a:ext cx="9812020" cy="28372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Rectangle 2"/>
          <p:cNvSpPr txBox="1">
            <a:spLocks noGrp="1"/>
          </p:cNvSpPr>
          <p:nvPr>
            <p:ph type="title"/>
          </p:nvPr>
        </p:nvSpPr>
        <p:spPr>
          <a:prstGeom prst="rect">
            <a:avLst/>
          </a:prstGeom>
        </p:spPr>
        <p:txBody>
          <a:bodyPr/>
          <a:lstStyle/>
          <a:p>
            <a:pPr>
              <a:defRPr sz="2000">
                <a:solidFill>
                  <a:srgbClr val="00A3FF"/>
                </a:solidFill>
              </a:defRPr>
            </a:pPr>
            <a:r>
              <a:rPr dirty="0">
                <a:latin typeface="+mn-lt"/>
                <a:ea typeface="+mn-ea"/>
                <a:cs typeface="+mn-ea"/>
                <a:sym typeface="+mn-lt"/>
              </a:rPr>
              <a:t>Dubbo迁移到Spring Cloud概述</a:t>
            </a:r>
          </a:p>
        </p:txBody>
      </p:sp>
      <p:sp>
        <p:nvSpPr>
          <p:cNvPr id="144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4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4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1450" name="矩形 2"/>
          <p:cNvSpPr txBox="1"/>
          <p:nvPr/>
        </p:nvSpPr>
        <p:spPr>
          <a:xfrm>
            <a:off x="976312" y="1385842"/>
            <a:ext cx="10118726" cy="34163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a:latin typeface="+mn-lt"/>
                <a:ea typeface="+mn-ea"/>
                <a:cs typeface="+mn-ea"/>
                <a:sym typeface="+mn-lt"/>
              </a:rPr>
              <a:t>        腾讯云的TSF服务，对spring cloud 进行改造后，服务注册发现的接入，仅需简单修改，逻辑代码无任何变动，即可迁移上云。</a:t>
            </a:r>
            <a:r>
              <a:rPr sz="2400" dirty="0">
                <a:solidFill>
                  <a:srgbClr val="0070C0"/>
                </a:solidFill>
                <a:latin typeface="+mn-lt"/>
                <a:ea typeface="+mn-ea"/>
                <a:cs typeface="+mn-ea"/>
                <a:sym typeface="+mn-lt"/>
              </a:rPr>
              <a:t>上云“零”成本！</a:t>
            </a:r>
          </a:p>
          <a:p>
            <a:pPr>
              <a:defRPr sz="1600">
                <a:latin typeface="华文仿宋"/>
                <a:ea typeface="华文仿宋"/>
                <a:cs typeface="华文仿宋"/>
                <a:sym typeface="华文仿宋"/>
              </a:defRPr>
            </a:pPr>
            <a:endParaRPr sz="2400" dirty="0">
              <a:solidFill>
                <a:srgbClr val="0070C0"/>
              </a:solidFill>
              <a:latin typeface="+mn-lt"/>
              <a:ea typeface="+mn-ea"/>
              <a:cs typeface="+mn-ea"/>
              <a:sym typeface="+mn-lt"/>
            </a:endParaRPr>
          </a:p>
          <a:p>
            <a:pPr>
              <a:defRPr sz="1600">
                <a:latin typeface="华文仿宋"/>
                <a:ea typeface="华文仿宋"/>
                <a:cs typeface="华文仿宋"/>
                <a:sym typeface="华文仿宋"/>
              </a:defRPr>
            </a:pPr>
            <a:endParaRPr sz="2400" dirty="0">
              <a:solidFill>
                <a:srgbClr val="0070C0"/>
              </a:solidFill>
              <a:latin typeface="+mn-lt"/>
              <a:ea typeface="+mn-ea"/>
              <a:cs typeface="+mn-ea"/>
              <a:sym typeface="+mn-lt"/>
            </a:endParaRPr>
          </a:p>
          <a:p>
            <a:pPr>
              <a:defRPr sz="1600">
                <a:latin typeface="华文仿宋"/>
                <a:ea typeface="华文仿宋"/>
                <a:cs typeface="华文仿宋"/>
                <a:sym typeface="华文仿宋"/>
              </a:defRPr>
            </a:pPr>
            <a:r>
              <a:rPr dirty="0">
                <a:latin typeface="+mn-lt"/>
                <a:ea typeface="+mn-ea"/>
                <a:cs typeface="+mn-ea"/>
                <a:sym typeface="+mn-lt"/>
              </a:rPr>
              <a:t>TSF接入兼容dubbo：</a:t>
            </a: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a:latin typeface="+mn-lt"/>
                <a:ea typeface="+mn-ea"/>
                <a:cs typeface="+mn-ea"/>
                <a:sym typeface="+mn-lt"/>
              </a:rPr>
              <a:t>1、替换业务发布包中的dubbo-registry-zookeeper.jar包替换为我们的tsf-registry-consul.jar包即可</a:t>
            </a: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r>
              <a:rPr dirty="0">
                <a:latin typeface="+mn-lt"/>
                <a:ea typeface="+mn-ea"/>
                <a:cs typeface="+mn-ea"/>
                <a:sym typeface="+mn-lt"/>
              </a:rPr>
              <a:t>2、修改dubbo 配置项：将address部分替换成我们提供的url即可使用腾讯TSF服务</a:t>
            </a:r>
          </a:p>
          <a:p>
            <a:pPr>
              <a:defRPr sz="1600">
                <a:latin typeface="华文仿宋"/>
                <a:ea typeface="华文仿宋"/>
                <a:cs typeface="华文仿宋"/>
                <a:sym typeface="华文仿宋"/>
              </a:defRPr>
            </a:pPr>
            <a:endParaRPr dirty="0">
              <a:latin typeface="+mn-lt"/>
              <a:ea typeface="+mn-ea"/>
              <a:cs typeface="+mn-ea"/>
              <a:sym typeface="+mn-lt"/>
            </a:endParaRPr>
          </a:p>
          <a:p>
            <a:pPr>
              <a:defRPr sz="1600">
                <a:latin typeface="华文仿宋"/>
                <a:ea typeface="华文仿宋"/>
                <a:cs typeface="华文仿宋"/>
                <a:sym typeface="华文仿宋"/>
              </a:defRPr>
            </a:pPr>
            <a:endParaRPr dirty="0">
              <a:latin typeface="+mn-lt"/>
              <a:ea typeface="+mn-ea"/>
              <a:cs typeface="+mn-ea"/>
              <a:sym typeface="+mn-lt"/>
            </a:endParaRPr>
          </a:p>
        </p:txBody>
      </p:sp>
      <p:pic>
        <p:nvPicPr>
          <p:cNvPr id="1451" name="图片 6" descr="图片 6"/>
          <p:cNvPicPr>
            <a:picLocks noChangeAspect="1"/>
          </p:cNvPicPr>
          <p:nvPr/>
        </p:nvPicPr>
        <p:blipFill>
          <a:blip r:embed="rId3">
            <a:extLst/>
          </a:blip>
          <a:stretch>
            <a:fillRect/>
          </a:stretch>
        </p:blipFill>
        <p:spPr>
          <a:xfrm>
            <a:off x="1986470" y="5202732"/>
            <a:ext cx="8559801" cy="5334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p:cNvSpPr>
            <a:spLocks noGrp="1"/>
          </p:cNvSpPr>
          <p:nvPr>
            <p:ph type="title"/>
          </p:nvPr>
        </p:nvSpPr>
        <p:spPr/>
        <p:txBody>
          <a:bodyPr/>
          <a:lstStyle/>
          <a:p>
            <a:r>
              <a:rPr lang="zh-CN" altLang="en-US" dirty="0" smtClean="0"/>
              <a:t>微服务的优势和挑战</a:t>
            </a:r>
            <a:endParaRPr lang="zh-CN" altLang="en-US" dirty="0"/>
          </a:p>
        </p:txBody>
      </p:sp>
      <p:sp>
        <p:nvSpPr>
          <p:cNvPr id="3" name="日期占位符 2"/>
          <p:cNvSpPr>
            <a:spLocks noGrp="1"/>
          </p:cNvSpPr>
          <p:nvPr>
            <p:ph type="dt" sz="half" idx="4294967295"/>
          </p:nvPr>
        </p:nvSpPr>
        <p:spPr>
          <a:xfrm>
            <a:off x="0" y="6356350"/>
            <a:ext cx="2743200" cy="365125"/>
          </a:xfrm>
        </p:spPr>
        <p:txBody>
          <a:bodyPr/>
          <a:lstStyle/>
          <a:p>
            <a:pPr>
              <a:defRPr/>
            </a:pPr>
            <a:fld id="{7D8A3478-387A-44F0-B811-1CA70DFB1DD7}" type="datetime6">
              <a:rPr lang="zh-CN" altLang="en-US" smtClean="0"/>
              <a:t>2018年1月</a:t>
            </a:fld>
            <a:endParaRPr lang="zh-CN" altLang="zh-CN"/>
          </a:p>
        </p:txBody>
      </p:sp>
      <p:grpSp>
        <p:nvGrpSpPr>
          <p:cNvPr id="4" name="13ce5a46-5f53-4d6c-83fe-93e1c98dfd6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270947" y="1008994"/>
            <a:ext cx="7240972" cy="5849006"/>
            <a:chOff x="2270947" y="1008994"/>
            <a:chExt cx="7240972" cy="5849006"/>
          </a:xfrm>
        </p:grpSpPr>
        <p:sp>
          <p:nvSpPr>
            <p:cNvPr id="5" name="ïś1íďé"/>
            <p:cNvSpPr/>
            <p:nvPr/>
          </p:nvSpPr>
          <p:spPr>
            <a:xfrm>
              <a:off x="7197783" y="3574756"/>
              <a:ext cx="1845287" cy="459650"/>
            </a:xfrm>
            <a:prstGeom prst="roundRect">
              <a:avLst>
                <a:gd name="adj" fmla="val 36367"/>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lvl="0" algn="r" defTabSz="914378">
                <a:spcBef>
                  <a:spcPct val="0"/>
                </a:spcBef>
                <a:defRPr/>
              </a:pPr>
              <a:r>
                <a:rPr lang="zh-CN" altLang="en-US" b="1" dirty="0">
                  <a:solidFill>
                    <a:schemeClr val="accent5"/>
                  </a:solidFill>
                </a:rPr>
                <a:t>代码库独立</a:t>
              </a:r>
            </a:p>
          </p:txBody>
        </p:sp>
        <p:sp>
          <p:nvSpPr>
            <p:cNvPr id="6" name="íšlíďe"/>
            <p:cNvSpPr/>
            <p:nvPr/>
          </p:nvSpPr>
          <p:spPr>
            <a:xfrm>
              <a:off x="2866284" y="2775351"/>
              <a:ext cx="1845287" cy="459650"/>
            </a:xfrm>
            <a:prstGeom prst="roundRect">
              <a:avLst>
                <a:gd name="adj" fmla="val 36367"/>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lvl="0" algn="ctr" defTabSz="914378">
                <a:spcBef>
                  <a:spcPct val="0"/>
                </a:spcBef>
                <a:defRPr/>
              </a:pPr>
              <a:r>
                <a:rPr lang="zh-CN" altLang="en-US" b="1" dirty="0" smtClean="0">
                  <a:solidFill>
                    <a:schemeClr val="accent2"/>
                  </a:solidFill>
                </a:rPr>
                <a:t>复用概率高</a:t>
              </a:r>
              <a:endParaRPr lang="zh-CN" altLang="en-US" b="1" dirty="0">
                <a:solidFill>
                  <a:schemeClr val="accent2"/>
                </a:solidFill>
              </a:endParaRPr>
            </a:p>
          </p:txBody>
        </p:sp>
        <p:sp>
          <p:nvSpPr>
            <p:cNvPr id="7" name="ïŝ1îďe"/>
            <p:cNvSpPr/>
            <p:nvPr/>
          </p:nvSpPr>
          <p:spPr>
            <a:xfrm>
              <a:off x="3078587" y="1136356"/>
              <a:ext cx="1845287" cy="459650"/>
            </a:xfrm>
            <a:prstGeom prst="roundRect">
              <a:avLst>
                <a:gd name="adj" fmla="val 36367"/>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lvl="0" defTabSz="914378">
                <a:spcBef>
                  <a:spcPct val="0"/>
                </a:spcBef>
                <a:defRPr/>
              </a:pPr>
              <a:r>
                <a:rPr lang="zh-CN" altLang="en-US" b="1" dirty="0" smtClean="0">
                  <a:solidFill>
                    <a:schemeClr val="accent1"/>
                  </a:solidFill>
                </a:rPr>
                <a:t>独立的</a:t>
              </a:r>
              <a:r>
                <a:rPr lang="zh-CN" altLang="en-US" b="1" dirty="0">
                  <a:solidFill>
                    <a:schemeClr val="accent1"/>
                  </a:solidFill>
                </a:rPr>
                <a:t>可</a:t>
              </a:r>
              <a:r>
                <a:rPr lang="zh-CN" altLang="en-US" b="1" dirty="0" smtClean="0">
                  <a:solidFill>
                    <a:schemeClr val="accent1"/>
                  </a:solidFill>
                </a:rPr>
                <a:t>伸缩</a:t>
              </a:r>
              <a:endParaRPr lang="zh-CN" altLang="en-US" b="1" dirty="0">
                <a:solidFill>
                  <a:schemeClr val="accent1"/>
                </a:solidFill>
              </a:endParaRPr>
            </a:p>
          </p:txBody>
        </p:sp>
        <p:sp>
          <p:nvSpPr>
            <p:cNvPr id="8" name="iṥ1ïḍê"/>
            <p:cNvSpPr/>
            <p:nvPr/>
          </p:nvSpPr>
          <p:spPr>
            <a:xfrm>
              <a:off x="3078587" y="4317860"/>
              <a:ext cx="1845287" cy="459650"/>
            </a:xfrm>
            <a:prstGeom prst="roundRect">
              <a:avLst>
                <a:gd name="adj" fmla="val 36367"/>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lvl="0" defTabSz="914378">
                <a:spcBef>
                  <a:spcPct val="0"/>
                </a:spcBef>
                <a:defRPr/>
              </a:pPr>
              <a:r>
                <a:rPr lang="zh-CN" altLang="en-US" b="1" dirty="0">
                  <a:solidFill>
                    <a:schemeClr val="accent4"/>
                  </a:solidFill>
                </a:rPr>
                <a:t>独立的技术栈</a:t>
              </a:r>
            </a:p>
          </p:txBody>
        </p:sp>
        <p:sp>
          <p:nvSpPr>
            <p:cNvPr id="9" name="ï$1ídè"/>
            <p:cNvSpPr/>
            <p:nvPr/>
          </p:nvSpPr>
          <p:spPr>
            <a:xfrm>
              <a:off x="7197783" y="1812631"/>
              <a:ext cx="1845287" cy="459650"/>
            </a:xfrm>
            <a:prstGeom prst="roundRect">
              <a:avLst>
                <a:gd name="adj" fmla="val 36367"/>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lvl="0" algn="r" defTabSz="914378">
                <a:spcBef>
                  <a:spcPct val="0"/>
                </a:spcBef>
                <a:defRPr/>
              </a:pPr>
              <a:r>
                <a:rPr lang="zh-CN" altLang="en-US" b="1" dirty="0">
                  <a:solidFill>
                    <a:schemeClr val="accent6"/>
                  </a:solidFill>
                </a:rPr>
                <a:t>业务</a:t>
              </a:r>
              <a:r>
                <a:rPr lang="zh-CN" altLang="en-US" b="1" dirty="0" smtClean="0">
                  <a:solidFill>
                    <a:schemeClr val="accent6"/>
                  </a:solidFill>
                </a:rPr>
                <a:t>功能</a:t>
              </a:r>
              <a:r>
                <a:rPr lang="zh-CN" altLang="en-US" b="1" dirty="0">
                  <a:solidFill>
                    <a:schemeClr val="accent6"/>
                  </a:solidFill>
                </a:rPr>
                <a:t>独立</a:t>
              </a:r>
            </a:p>
          </p:txBody>
        </p:sp>
        <p:grpSp>
          <p:nvGrpSpPr>
            <p:cNvPr id="10" name="ïšlïďê"/>
            <p:cNvGrpSpPr/>
            <p:nvPr/>
          </p:nvGrpSpPr>
          <p:grpSpPr>
            <a:xfrm>
              <a:off x="6096000" y="1685269"/>
              <a:ext cx="1369401" cy="4347231"/>
              <a:chOff x="6096000" y="1685269"/>
              <a:chExt cx="1369401" cy="4347231"/>
            </a:xfrm>
          </p:grpSpPr>
          <p:sp>
            <p:nvSpPr>
              <p:cNvPr id="34" name="iṣ1íḓê"/>
              <p:cNvSpPr/>
              <p:nvPr/>
            </p:nvSpPr>
            <p:spPr>
              <a:xfrm>
                <a:off x="6096000" y="1948960"/>
                <a:ext cx="1202714" cy="4083540"/>
              </a:xfrm>
              <a:custGeom>
                <a:avLst/>
                <a:gdLst>
                  <a:gd name="connsiteX0" fmla="*/ 442921 w 1202714"/>
                  <a:gd name="connsiteY0" fmla="*/ 0 h 4083540"/>
                  <a:gd name="connsiteX1" fmla="*/ 1202714 w 1202714"/>
                  <a:gd name="connsiteY1" fmla="*/ 0 h 4083540"/>
                  <a:gd name="connsiteX2" fmla="*/ 1202714 w 1202714"/>
                  <a:gd name="connsiteY2" fmla="*/ 185426 h 4083540"/>
                  <a:gd name="connsiteX3" fmla="*/ 504824 w 1202714"/>
                  <a:gd name="connsiteY3" fmla="*/ 185426 h 4083540"/>
                  <a:gd name="connsiteX4" fmla="*/ 190498 w 1202714"/>
                  <a:gd name="connsiteY4" fmla="*/ 483917 h 4083540"/>
                  <a:gd name="connsiteX5" fmla="*/ 190498 w 1202714"/>
                  <a:gd name="connsiteY5" fmla="*/ 4083540 h 4083540"/>
                  <a:gd name="connsiteX6" fmla="*/ 924 w 1202714"/>
                  <a:gd name="connsiteY6" fmla="*/ 4083540 h 4083540"/>
                  <a:gd name="connsiteX7" fmla="*/ 0 w 1202714"/>
                  <a:gd name="connsiteY7" fmla="*/ 4074834 h 4083540"/>
                  <a:gd name="connsiteX8" fmla="*/ 0 w 1202714"/>
                  <a:gd name="connsiteY8" fmla="*/ 420608 h 4083540"/>
                  <a:gd name="connsiteX9" fmla="*/ 442921 w 1202714"/>
                  <a:gd name="connsiteY9" fmla="*/ 0 h 40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714" h="4083540">
                    <a:moveTo>
                      <a:pt x="442921" y="0"/>
                    </a:moveTo>
                    <a:lnTo>
                      <a:pt x="1202714" y="0"/>
                    </a:lnTo>
                    <a:lnTo>
                      <a:pt x="1202714" y="185426"/>
                    </a:lnTo>
                    <a:lnTo>
                      <a:pt x="504824" y="185426"/>
                    </a:lnTo>
                    <a:cubicBezTo>
                      <a:pt x="331227" y="185426"/>
                      <a:pt x="190498" y="319066"/>
                      <a:pt x="190498" y="483917"/>
                    </a:cubicBezTo>
                    <a:lnTo>
                      <a:pt x="190498" y="4083540"/>
                    </a:lnTo>
                    <a:lnTo>
                      <a:pt x="924" y="4083540"/>
                    </a:lnTo>
                    <a:lnTo>
                      <a:pt x="0" y="4074834"/>
                    </a:lnTo>
                    <a:lnTo>
                      <a:pt x="0" y="420608"/>
                    </a:lnTo>
                    <a:cubicBezTo>
                      <a:pt x="0" y="188312"/>
                      <a:pt x="198302" y="0"/>
                      <a:pt x="442921" y="0"/>
                    </a:cubicBezTo>
                    <a:close/>
                  </a:path>
                </a:pathLst>
              </a:cu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iSľiḍê"/>
              <p:cNvSpPr/>
              <p:nvPr/>
            </p:nvSpPr>
            <p:spPr>
              <a:xfrm>
                <a:off x="6751026" y="1685269"/>
                <a:ext cx="714375" cy="714375"/>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 name="îṥḷïḑé"/>
            <p:cNvGrpSpPr/>
            <p:nvPr/>
          </p:nvGrpSpPr>
          <p:grpSpPr>
            <a:xfrm>
              <a:off x="4656256" y="1008994"/>
              <a:ext cx="1439744" cy="4684269"/>
              <a:chOff x="4656256" y="1008994"/>
              <a:chExt cx="1439744" cy="4684269"/>
            </a:xfrm>
          </p:grpSpPr>
          <p:sp>
            <p:nvSpPr>
              <p:cNvPr id="32" name="i$ḻîḓe"/>
              <p:cNvSpPr/>
              <p:nvPr/>
            </p:nvSpPr>
            <p:spPr>
              <a:xfrm>
                <a:off x="4893282" y="1269999"/>
                <a:ext cx="1202718" cy="4423264"/>
              </a:xfrm>
              <a:custGeom>
                <a:avLst/>
                <a:gdLst>
                  <a:gd name="connsiteX0" fmla="*/ 0 w 1202718"/>
                  <a:gd name="connsiteY0" fmla="*/ 0 h 4423264"/>
                  <a:gd name="connsiteX1" fmla="*/ 759797 w 1202718"/>
                  <a:gd name="connsiteY1" fmla="*/ 0 h 4423264"/>
                  <a:gd name="connsiteX2" fmla="*/ 1202718 w 1202718"/>
                  <a:gd name="connsiteY2" fmla="*/ 420608 h 4423264"/>
                  <a:gd name="connsiteX3" fmla="*/ 1202718 w 1202718"/>
                  <a:gd name="connsiteY3" fmla="*/ 4074834 h 4423264"/>
                  <a:gd name="connsiteX4" fmla="*/ 1072990 w 1202718"/>
                  <a:gd name="connsiteY4" fmla="*/ 4372250 h 4423264"/>
                  <a:gd name="connsiteX5" fmla="*/ 1007880 w 1202718"/>
                  <a:gd name="connsiteY5" fmla="*/ 4423264 h 4423264"/>
                  <a:gd name="connsiteX6" fmla="*/ 1012220 w 1202718"/>
                  <a:gd name="connsiteY6" fmla="*/ 4382377 h 4423264"/>
                  <a:gd name="connsiteX7" fmla="*/ 1012220 w 1202718"/>
                  <a:gd name="connsiteY7" fmla="*/ 483917 h 4423264"/>
                  <a:gd name="connsiteX8" fmla="*/ 697894 w 1202718"/>
                  <a:gd name="connsiteY8" fmla="*/ 185426 h 4423264"/>
                  <a:gd name="connsiteX9" fmla="*/ 0 w 1202718"/>
                  <a:gd name="connsiteY9" fmla="*/ 185426 h 4423264"/>
                  <a:gd name="connsiteX10" fmla="*/ 0 w 1202718"/>
                  <a:gd name="connsiteY10" fmla="*/ 0 h 442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718" h="4423264">
                    <a:moveTo>
                      <a:pt x="0" y="0"/>
                    </a:moveTo>
                    <a:lnTo>
                      <a:pt x="759797" y="0"/>
                    </a:lnTo>
                    <a:cubicBezTo>
                      <a:pt x="1004416" y="0"/>
                      <a:pt x="1202718" y="188312"/>
                      <a:pt x="1202718" y="420608"/>
                    </a:cubicBezTo>
                    <a:lnTo>
                      <a:pt x="1202718" y="4074834"/>
                    </a:lnTo>
                    <a:cubicBezTo>
                      <a:pt x="1202718" y="4190983"/>
                      <a:pt x="1153143" y="4296134"/>
                      <a:pt x="1072990" y="4372250"/>
                    </a:cubicBezTo>
                    <a:lnTo>
                      <a:pt x="1007880" y="4423264"/>
                    </a:lnTo>
                    <a:lnTo>
                      <a:pt x="1012220" y="4382377"/>
                    </a:lnTo>
                    <a:lnTo>
                      <a:pt x="1012220" y="483917"/>
                    </a:lnTo>
                    <a:cubicBezTo>
                      <a:pt x="1012220" y="319066"/>
                      <a:pt x="871491" y="185426"/>
                      <a:pt x="697894" y="185426"/>
                    </a:cubicBezTo>
                    <a:lnTo>
                      <a:pt x="0" y="185426"/>
                    </a:ln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ïš1îḋè"/>
              <p:cNvSpPr/>
              <p:nvPr/>
            </p:nvSpPr>
            <p:spPr>
              <a:xfrm>
                <a:off x="4656256" y="1008994"/>
                <a:ext cx="714375" cy="71437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2" name="îs1íďé"/>
            <p:cNvGrpSpPr/>
            <p:nvPr/>
          </p:nvGrpSpPr>
          <p:grpSpPr>
            <a:xfrm>
              <a:off x="4656256" y="2653891"/>
              <a:ext cx="1439743" cy="3708809"/>
              <a:chOff x="4656256" y="2653891"/>
              <a:chExt cx="1439743" cy="3708809"/>
            </a:xfrm>
          </p:grpSpPr>
          <p:sp>
            <p:nvSpPr>
              <p:cNvPr id="30" name="i$ḻiḍê"/>
              <p:cNvSpPr/>
              <p:nvPr/>
            </p:nvSpPr>
            <p:spPr>
              <a:xfrm>
                <a:off x="4893282" y="2933700"/>
                <a:ext cx="1202717" cy="3429000"/>
              </a:xfrm>
              <a:custGeom>
                <a:avLst/>
                <a:gdLst>
                  <a:gd name="connsiteX0" fmla="*/ 0 w 1202717"/>
                  <a:gd name="connsiteY0" fmla="*/ 0 h 3429000"/>
                  <a:gd name="connsiteX1" fmla="*/ 759796 w 1202717"/>
                  <a:gd name="connsiteY1" fmla="*/ 0 h 3429000"/>
                  <a:gd name="connsiteX2" fmla="*/ 1202717 w 1202717"/>
                  <a:gd name="connsiteY2" fmla="*/ 442921 h 3429000"/>
                  <a:gd name="connsiteX3" fmla="*/ 1202717 w 1202717"/>
                  <a:gd name="connsiteY3" fmla="*/ 3429000 h 3429000"/>
                  <a:gd name="connsiteX4" fmla="*/ 1012219 w 1202717"/>
                  <a:gd name="connsiteY4" fmla="*/ 3429000 h 3429000"/>
                  <a:gd name="connsiteX5" fmla="*/ 1012219 w 1202717"/>
                  <a:gd name="connsiteY5" fmla="*/ 509589 h 3429000"/>
                  <a:gd name="connsiteX6" fmla="*/ 697893 w 1202717"/>
                  <a:gd name="connsiteY6" fmla="*/ 195263 h 3429000"/>
                  <a:gd name="connsiteX7" fmla="*/ 0 w 1202717"/>
                  <a:gd name="connsiteY7" fmla="*/ 195263 h 3429000"/>
                  <a:gd name="connsiteX8" fmla="*/ 0 w 1202717"/>
                  <a:gd name="connsiteY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2717" h="3429000">
                    <a:moveTo>
                      <a:pt x="0" y="0"/>
                    </a:moveTo>
                    <a:lnTo>
                      <a:pt x="759796" y="0"/>
                    </a:lnTo>
                    <a:cubicBezTo>
                      <a:pt x="1004415" y="0"/>
                      <a:pt x="1202717" y="198302"/>
                      <a:pt x="1202717" y="442921"/>
                    </a:cubicBezTo>
                    <a:lnTo>
                      <a:pt x="1202717" y="3429000"/>
                    </a:lnTo>
                    <a:lnTo>
                      <a:pt x="1012219" y="3429000"/>
                    </a:lnTo>
                    <a:lnTo>
                      <a:pt x="1012219" y="509589"/>
                    </a:lnTo>
                    <a:cubicBezTo>
                      <a:pt x="1012219" y="335992"/>
                      <a:pt x="871490" y="195263"/>
                      <a:pt x="697893" y="195263"/>
                    </a:cubicBezTo>
                    <a:lnTo>
                      <a:pt x="0" y="195263"/>
                    </a:lnTo>
                    <a:lnTo>
                      <a:pt x="0" y="0"/>
                    </a:ln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1" name="îşḻïḋè"/>
              <p:cNvSpPr/>
              <p:nvPr/>
            </p:nvSpPr>
            <p:spPr>
              <a:xfrm>
                <a:off x="4656256" y="2653891"/>
                <a:ext cx="714375" cy="714375"/>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3" name="iṣḷiḋe"/>
            <p:cNvGrpSpPr/>
            <p:nvPr/>
          </p:nvGrpSpPr>
          <p:grpSpPr>
            <a:xfrm>
              <a:off x="4656256" y="4192822"/>
              <a:ext cx="1439744" cy="2665178"/>
              <a:chOff x="4656256" y="4192822"/>
              <a:chExt cx="1439744" cy="2665178"/>
            </a:xfrm>
          </p:grpSpPr>
          <p:sp>
            <p:nvSpPr>
              <p:cNvPr id="28" name="ïṣḻiḑê"/>
              <p:cNvSpPr/>
              <p:nvPr/>
            </p:nvSpPr>
            <p:spPr>
              <a:xfrm>
                <a:off x="4656256" y="4192822"/>
                <a:ext cx="714375" cy="714375"/>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îS1iḓe"/>
              <p:cNvSpPr/>
              <p:nvPr/>
            </p:nvSpPr>
            <p:spPr>
              <a:xfrm>
                <a:off x="4893282" y="4481224"/>
                <a:ext cx="1202718" cy="2376776"/>
              </a:xfrm>
              <a:custGeom>
                <a:avLst/>
                <a:gdLst>
                  <a:gd name="connsiteX0" fmla="*/ 0 w 1202718"/>
                  <a:gd name="connsiteY0" fmla="*/ 0 h 2376776"/>
                  <a:gd name="connsiteX1" fmla="*/ 759797 w 1202718"/>
                  <a:gd name="connsiteY1" fmla="*/ 0 h 2376776"/>
                  <a:gd name="connsiteX2" fmla="*/ 1202718 w 1202718"/>
                  <a:gd name="connsiteY2" fmla="*/ 442921 h 2376776"/>
                  <a:gd name="connsiteX3" fmla="*/ 1202718 w 1202718"/>
                  <a:gd name="connsiteY3" fmla="*/ 1824326 h 2376776"/>
                  <a:gd name="connsiteX4" fmla="*/ 1202718 w 1202718"/>
                  <a:gd name="connsiteY4" fmla="*/ 1881476 h 2376776"/>
                  <a:gd name="connsiteX5" fmla="*/ 1202718 w 1202718"/>
                  <a:gd name="connsiteY5" fmla="*/ 2376776 h 2376776"/>
                  <a:gd name="connsiteX6" fmla="*/ 1012218 w 1202718"/>
                  <a:gd name="connsiteY6" fmla="*/ 2376776 h 2376776"/>
                  <a:gd name="connsiteX7" fmla="*/ 1012218 w 1202718"/>
                  <a:gd name="connsiteY7" fmla="*/ 1824326 h 2376776"/>
                  <a:gd name="connsiteX8" fmla="*/ 1012220 w 1202718"/>
                  <a:gd name="connsiteY8" fmla="*/ 1824326 h 2376776"/>
                  <a:gd name="connsiteX9" fmla="*/ 1012220 w 1202718"/>
                  <a:gd name="connsiteY9" fmla="*/ 509589 h 2376776"/>
                  <a:gd name="connsiteX10" fmla="*/ 697894 w 1202718"/>
                  <a:gd name="connsiteY10" fmla="*/ 195263 h 2376776"/>
                  <a:gd name="connsiteX11" fmla="*/ 0 w 1202718"/>
                  <a:gd name="connsiteY11" fmla="*/ 195263 h 23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2718" h="2376776">
                    <a:moveTo>
                      <a:pt x="0" y="0"/>
                    </a:moveTo>
                    <a:lnTo>
                      <a:pt x="759797" y="0"/>
                    </a:lnTo>
                    <a:cubicBezTo>
                      <a:pt x="1004416" y="0"/>
                      <a:pt x="1202718" y="198302"/>
                      <a:pt x="1202718" y="442921"/>
                    </a:cubicBezTo>
                    <a:lnTo>
                      <a:pt x="1202718" y="1824326"/>
                    </a:lnTo>
                    <a:lnTo>
                      <a:pt x="1202718" y="1881476"/>
                    </a:lnTo>
                    <a:lnTo>
                      <a:pt x="1202718" y="2376776"/>
                    </a:lnTo>
                    <a:lnTo>
                      <a:pt x="1012218" y="2376776"/>
                    </a:lnTo>
                    <a:lnTo>
                      <a:pt x="1012218" y="1824326"/>
                    </a:lnTo>
                    <a:lnTo>
                      <a:pt x="1012220" y="1824326"/>
                    </a:lnTo>
                    <a:lnTo>
                      <a:pt x="1012220" y="509589"/>
                    </a:lnTo>
                    <a:cubicBezTo>
                      <a:pt x="1012220" y="335992"/>
                      <a:pt x="871491" y="195263"/>
                      <a:pt x="697894" y="195263"/>
                    </a:cubicBezTo>
                    <a:lnTo>
                      <a:pt x="0" y="195263"/>
                    </a:ln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4" name="îṧḷîḓê"/>
            <p:cNvGrpSpPr/>
            <p:nvPr/>
          </p:nvGrpSpPr>
          <p:grpSpPr>
            <a:xfrm>
              <a:off x="6096000" y="3447394"/>
              <a:ext cx="1369401" cy="3410606"/>
              <a:chOff x="6096000" y="3447394"/>
              <a:chExt cx="1369401" cy="3410606"/>
            </a:xfrm>
          </p:grpSpPr>
          <p:sp>
            <p:nvSpPr>
              <p:cNvPr id="26" name="iśľïḑe"/>
              <p:cNvSpPr/>
              <p:nvPr/>
            </p:nvSpPr>
            <p:spPr>
              <a:xfrm>
                <a:off x="6751026" y="3447394"/>
                <a:ext cx="714375" cy="714375"/>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iṩľïḋé"/>
              <p:cNvSpPr/>
              <p:nvPr/>
            </p:nvSpPr>
            <p:spPr>
              <a:xfrm>
                <a:off x="6096000" y="3711085"/>
                <a:ext cx="1202714" cy="3146915"/>
              </a:xfrm>
              <a:custGeom>
                <a:avLst/>
                <a:gdLst>
                  <a:gd name="connsiteX0" fmla="*/ 442921 w 1202714"/>
                  <a:gd name="connsiteY0" fmla="*/ 0 h 3146915"/>
                  <a:gd name="connsiteX1" fmla="*/ 1202714 w 1202714"/>
                  <a:gd name="connsiteY1" fmla="*/ 0 h 3146915"/>
                  <a:gd name="connsiteX2" fmla="*/ 1202714 w 1202714"/>
                  <a:gd name="connsiteY2" fmla="*/ 185426 h 3146915"/>
                  <a:gd name="connsiteX3" fmla="*/ 504824 w 1202714"/>
                  <a:gd name="connsiteY3" fmla="*/ 185426 h 3146915"/>
                  <a:gd name="connsiteX4" fmla="*/ 190498 w 1202714"/>
                  <a:gd name="connsiteY4" fmla="*/ 483917 h 3146915"/>
                  <a:gd name="connsiteX5" fmla="*/ 190498 w 1202714"/>
                  <a:gd name="connsiteY5" fmla="*/ 2321415 h 3146915"/>
                  <a:gd name="connsiteX6" fmla="*/ 190500 w 1202714"/>
                  <a:gd name="connsiteY6" fmla="*/ 2321415 h 3146915"/>
                  <a:gd name="connsiteX7" fmla="*/ 190500 w 1202714"/>
                  <a:gd name="connsiteY7" fmla="*/ 3146915 h 3146915"/>
                  <a:gd name="connsiteX8" fmla="*/ 0 w 1202714"/>
                  <a:gd name="connsiteY8" fmla="*/ 3146915 h 3146915"/>
                  <a:gd name="connsiteX9" fmla="*/ 0 w 1202714"/>
                  <a:gd name="connsiteY9" fmla="*/ 2651614 h 3146915"/>
                  <a:gd name="connsiteX10" fmla="*/ 0 w 1202714"/>
                  <a:gd name="connsiteY10" fmla="*/ 2321415 h 3146915"/>
                  <a:gd name="connsiteX11" fmla="*/ 0 w 1202714"/>
                  <a:gd name="connsiteY11" fmla="*/ 420608 h 3146915"/>
                  <a:gd name="connsiteX12" fmla="*/ 442921 w 1202714"/>
                  <a:gd name="connsiteY12" fmla="*/ 0 h 314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2714" h="3146915">
                    <a:moveTo>
                      <a:pt x="442921" y="0"/>
                    </a:moveTo>
                    <a:lnTo>
                      <a:pt x="1202714" y="0"/>
                    </a:lnTo>
                    <a:lnTo>
                      <a:pt x="1202714" y="185426"/>
                    </a:lnTo>
                    <a:lnTo>
                      <a:pt x="504824" y="185426"/>
                    </a:lnTo>
                    <a:cubicBezTo>
                      <a:pt x="331227" y="185426"/>
                      <a:pt x="190498" y="319066"/>
                      <a:pt x="190498" y="483917"/>
                    </a:cubicBezTo>
                    <a:lnTo>
                      <a:pt x="190498" y="2321415"/>
                    </a:lnTo>
                    <a:lnTo>
                      <a:pt x="190500" y="2321415"/>
                    </a:lnTo>
                    <a:lnTo>
                      <a:pt x="190500" y="3146915"/>
                    </a:lnTo>
                    <a:lnTo>
                      <a:pt x="0" y="3146915"/>
                    </a:lnTo>
                    <a:lnTo>
                      <a:pt x="0" y="2651614"/>
                    </a:lnTo>
                    <a:lnTo>
                      <a:pt x="0" y="2321415"/>
                    </a:lnTo>
                    <a:lnTo>
                      <a:pt x="0" y="420608"/>
                    </a:lnTo>
                    <a:cubicBezTo>
                      <a:pt x="0" y="188312"/>
                      <a:pt x="198302" y="0"/>
                      <a:pt x="442921" y="0"/>
                    </a:cubicBezTo>
                    <a:close/>
                  </a:path>
                </a:pathLst>
              </a:cu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5" name="ïSļîḍè"/>
            <p:cNvSpPr txBox="1"/>
            <p:nvPr/>
          </p:nvSpPr>
          <p:spPr>
            <a:xfrm>
              <a:off x="2607253" y="3218162"/>
              <a:ext cx="2020975" cy="626646"/>
            </a:xfrm>
            <a:prstGeom prst="rect">
              <a:avLst/>
            </a:prstGeom>
            <a:noFill/>
          </p:spPr>
          <p:txBody>
            <a:bodyPr wrap="square" lIns="0" tIns="0" rIns="0" bIns="0" anchor="ctr" anchorCtr="1">
              <a:normAutofit/>
            </a:bodyPr>
            <a:lstStyle/>
            <a:p>
              <a:pPr algn="r">
                <a:lnSpc>
                  <a:spcPct val="120000"/>
                </a:lnSpc>
                <a:spcBef>
                  <a:spcPct val="0"/>
                </a:spcBef>
              </a:pPr>
              <a:r>
                <a:rPr lang="zh-CN" altLang="en-US" sz="1000" dirty="0"/>
                <a:t>每个微服务都可以独立地</a:t>
              </a:r>
              <a:r>
                <a:rPr lang="zh-CN" altLang="en-US" sz="1000" dirty="0" smtClean="0"/>
                <a:t>伸缩</a:t>
              </a:r>
              <a:endParaRPr lang="zh-CN" altLang="en-US" sz="1000" dirty="0"/>
            </a:p>
            <a:p>
              <a:pPr algn="r">
                <a:lnSpc>
                  <a:spcPct val="120000"/>
                </a:lnSpc>
                <a:spcBef>
                  <a:spcPct val="0"/>
                </a:spcBef>
              </a:pPr>
              <a:r>
                <a:rPr lang="zh-CN" altLang="en-US" sz="1000" dirty="0"/>
                <a:t>可以更加直观定位性能</a:t>
              </a:r>
              <a:r>
                <a:rPr lang="zh-CN" altLang="en-US" sz="1000" dirty="0" smtClean="0"/>
                <a:t>瓶颈</a:t>
              </a:r>
              <a:endParaRPr lang="zh-CN" altLang="en-US" sz="1000" dirty="0"/>
            </a:p>
            <a:p>
              <a:pPr algn="r">
                <a:lnSpc>
                  <a:spcPct val="120000"/>
                </a:lnSpc>
                <a:spcBef>
                  <a:spcPct val="0"/>
                </a:spcBef>
              </a:pPr>
              <a:r>
                <a:rPr lang="zh-CN" altLang="en-US" sz="1000" dirty="0"/>
                <a:t>数据库分片可以根据需求来实施</a:t>
              </a:r>
            </a:p>
          </p:txBody>
        </p:sp>
        <p:sp>
          <p:nvSpPr>
            <p:cNvPr id="16" name="i$ḻîḓe"/>
            <p:cNvSpPr/>
            <p:nvPr/>
          </p:nvSpPr>
          <p:spPr>
            <a:xfrm>
              <a:off x="2270947" y="3324143"/>
              <a:ext cx="2020976" cy="325410"/>
            </a:xfrm>
            <a:prstGeom prst="rect">
              <a:avLst/>
            </a:prstGeom>
          </p:spPr>
          <p:txBody>
            <a:bodyPr anchor="ctr"/>
            <a:lstStyle/>
            <a:p>
              <a:pPr algn="ctr"/>
              <a:endParaRPr/>
            </a:p>
          </p:txBody>
        </p:sp>
        <p:sp>
          <p:nvSpPr>
            <p:cNvPr id="17" name="íṣľiďe"/>
            <p:cNvSpPr txBox="1"/>
            <p:nvPr/>
          </p:nvSpPr>
          <p:spPr>
            <a:xfrm>
              <a:off x="2607253" y="1595438"/>
              <a:ext cx="2020975" cy="626646"/>
            </a:xfrm>
            <a:prstGeom prst="rect">
              <a:avLst/>
            </a:prstGeom>
            <a:noFill/>
          </p:spPr>
          <p:txBody>
            <a:bodyPr wrap="square" lIns="0" tIns="0" rIns="0" bIns="0" anchor="ctr" anchorCtr="1">
              <a:normAutofit/>
            </a:bodyPr>
            <a:lstStyle/>
            <a:p>
              <a:pPr algn="r">
                <a:lnSpc>
                  <a:spcPct val="120000"/>
                </a:lnSpc>
                <a:spcBef>
                  <a:spcPct val="0"/>
                </a:spcBef>
              </a:pPr>
              <a:r>
                <a:rPr lang="zh-CN" altLang="en-US" sz="1000" dirty="0"/>
                <a:t>每个微服务可以在不影响其他微服务的情况下进行功能扩展</a:t>
              </a:r>
            </a:p>
          </p:txBody>
        </p:sp>
        <p:sp>
          <p:nvSpPr>
            <p:cNvPr id="18" name="íşľïde"/>
            <p:cNvSpPr txBox="1"/>
            <p:nvPr/>
          </p:nvSpPr>
          <p:spPr>
            <a:xfrm>
              <a:off x="2607253" y="4777510"/>
              <a:ext cx="2020975" cy="626646"/>
            </a:xfrm>
            <a:prstGeom prst="rect">
              <a:avLst/>
            </a:prstGeom>
            <a:noFill/>
          </p:spPr>
          <p:txBody>
            <a:bodyPr wrap="square" lIns="0" tIns="0" rIns="0" bIns="0" anchor="ctr" anchorCtr="1">
              <a:normAutofit fontScale="92500" lnSpcReduction="10000"/>
            </a:bodyPr>
            <a:lstStyle/>
            <a:p>
              <a:pPr algn="r">
                <a:lnSpc>
                  <a:spcPct val="120000"/>
                </a:lnSpc>
                <a:spcBef>
                  <a:spcPct val="0"/>
                </a:spcBef>
              </a:pPr>
              <a:r>
                <a:rPr lang="zh-CN" altLang="en-US" sz="1000" dirty="0"/>
                <a:t>不需要同一标准化技术栈的选择，无需针对技术选型而纠结，关注于业务实现</a:t>
              </a:r>
            </a:p>
            <a:p>
              <a:pPr algn="r">
                <a:lnSpc>
                  <a:spcPct val="120000"/>
                </a:lnSpc>
                <a:spcBef>
                  <a:spcPct val="0"/>
                </a:spcBef>
              </a:pPr>
              <a:r>
                <a:rPr lang="zh-CN" altLang="en-US" sz="1000" dirty="0"/>
                <a:t>无需引入未被使用的技术或库</a:t>
              </a:r>
            </a:p>
            <a:p>
              <a:pPr algn="r">
                <a:lnSpc>
                  <a:spcPct val="120000"/>
                </a:lnSpc>
                <a:spcBef>
                  <a:spcPct val="0"/>
                </a:spcBef>
              </a:pPr>
              <a:r>
                <a:rPr lang="zh-CN" altLang="en-US" sz="1000" dirty="0" smtClean="0"/>
                <a:t>根据</a:t>
              </a:r>
              <a:r>
                <a:rPr lang="zh-CN" altLang="en-US" sz="1000" dirty="0"/>
                <a:t>业务实现需求来选择最合适的技术</a:t>
              </a:r>
            </a:p>
          </p:txBody>
        </p:sp>
        <p:sp>
          <p:nvSpPr>
            <p:cNvPr id="19" name="íṣľîḑê"/>
            <p:cNvSpPr txBox="1"/>
            <p:nvPr/>
          </p:nvSpPr>
          <p:spPr>
            <a:xfrm>
              <a:off x="7490944" y="2272281"/>
              <a:ext cx="2020975" cy="626646"/>
            </a:xfrm>
            <a:prstGeom prst="rect">
              <a:avLst/>
            </a:prstGeom>
            <a:noFill/>
          </p:spPr>
          <p:txBody>
            <a:bodyPr wrap="square" lIns="0" tIns="0" rIns="0" bIns="0" anchor="ctr" anchorCtr="1">
              <a:normAutofit/>
            </a:bodyPr>
            <a:lstStyle/>
            <a:p>
              <a:pPr>
                <a:lnSpc>
                  <a:spcPct val="120000"/>
                </a:lnSpc>
                <a:spcBef>
                  <a:spcPct val="0"/>
                </a:spcBef>
              </a:pPr>
              <a:r>
                <a:rPr lang="zh-CN" altLang="en-US" sz="1000" dirty="0"/>
                <a:t>更新新版本界面，不需要更新整个系统，可以进行整个业务功能的重写，并替换之</a:t>
              </a:r>
            </a:p>
            <a:p>
              <a:pPr>
                <a:lnSpc>
                  <a:spcPct val="120000"/>
                </a:lnSpc>
                <a:spcBef>
                  <a:spcPct val="0"/>
                </a:spcBef>
              </a:pPr>
              <a:endParaRPr lang="zh-CN" altLang="en-US" sz="1000" dirty="0"/>
            </a:p>
          </p:txBody>
        </p:sp>
        <p:sp>
          <p:nvSpPr>
            <p:cNvPr id="20" name="ï$ľíḋé"/>
            <p:cNvSpPr txBox="1"/>
            <p:nvPr/>
          </p:nvSpPr>
          <p:spPr>
            <a:xfrm>
              <a:off x="7490944" y="4034212"/>
              <a:ext cx="2020975" cy="626646"/>
            </a:xfrm>
            <a:prstGeom prst="rect">
              <a:avLst/>
            </a:prstGeom>
            <a:noFill/>
          </p:spPr>
          <p:txBody>
            <a:bodyPr wrap="square" lIns="0" tIns="0" rIns="0" bIns="0" anchor="ctr" anchorCtr="1">
              <a:normAutofit fontScale="92500" lnSpcReduction="10000"/>
            </a:bodyPr>
            <a:lstStyle/>
            <a:p>
              <a:pPr>
                <a:lnSpc>
                  <a:spcPct val="120000"/>
                </a:lnSpc>
                <a:spcBef>
                  <a:spcPct val="0"/>
                </a:spcBef>
              </a:pPr>
              <a:r>
                <a:rPr lang="zh-CN" altLang="en-US" sz="1000" dirty="0"/>
                <a:t>每个微服务具备自己的代码仓库，由对应团队开发者</a:t>
              </a:r>
              <a:r>
                <a:rPr lang="zh-CN" altLang="en-US" sz="1000" dirty="0" smtClean="0"/>
                <a:t>维护，</a:t>
              </a:r>
              <a:r>
                <a:rPr lang="zh-CN" altLang="en-US" sz="1000" dirty="0">
                  <a:cs typeface="+mn-ea"/>
                  <a:sym typeface="+mn-lt"/>
                </a:rPr>
                <a:t>编译、打包、发布及部署都很快，服务启动迅速。在各个服务的代码库间没有交叉依赖</a:t>
              </a:r>
              <a:endParaRPr lang="zh-CN" altLang="en-US" sz="1000" dirty="0"/>
            </a:p>
          </p:txBody>
        </p:sp>
        <p:sp>
          <p:nvSpPr>
            <p:cNvPr id="21" name="íSļîdé"/>
            <p:cNvSpPr>
              <a:spLocks/>
            </p:cNvSpPr>
            <p:nvPr/>
          </p:nvSpPr>
          <p:spPr bwMode="auto">
            <a:xfrm>
              <a:off x="4787246" y="4337772"/>
              <a:ext cx="424066" cy="42328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p:spPr>
          <p:txBody>
            <a:bodyPr anchor="ctr"/>
            <a:lstStyle/>
            <a:p>
              <a:pPr algn="ctr"/>
              <a:endParaRPr/>
            </a:p>
          </p:txBody>
        </p:sp>
        <p:sp>
          <p:nvSpPr>
            <p:cNvPr id="22" name="iṡļiḑe"/>
            <p:cNvSpPr>
              <a:spLocks/>
            </p:cNvSpPr>
            <p:nvPr/>
          </p:nvSpPr>
          <p:spPr bwMode="auto">
            <a:xfrm>
              <a:off x="4792833" y="1192281"/>
              <a:ext cx="428132" cy="35188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a:extLst/>
          </p:spPr>
          <p:txBody>
            <a:bodyPr anchor="ctr"/>
            <a:lstStyle/>
            <a:p>
              <a:pPr algn="ctr"/>
              <a:endParaRPr/>
            </a:p>
          </p:txBody>
        </p:sp>
        <p:sp>
          <p:nvSpPr>
            <p:cNvPr id="23" name="îSļiḑè"/>
            <p:cNvSpPr>
              <a:spLocks/>
            </p:cNvSpPr>
            <p:nvPr/>
          </p:nvSpPr>
          <p:spPr bwMode="auto">
            <a:xfrm>
              <a:off x="6876838" y="1812174"/>
              <a:ext cx="456434" cy="43983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lumMod val="95000"/>
              </a:schemeClr>
            </a:solidFill>
            <a:ln>
              <a:noFill/>
            </a:ln>
            <a:extLst/>
          </p:spPr>
          <p:txBody>
            <a:bodyPr anchor="ctr"/>
            <a:lstStyle/>
            <a:p>
              <a:pPr algn="ctr"/>
              <a:endParaRPr/>
            </a:p>
          </p:txBody>
        </p:sp>
        <p:sp>
          <p:nvSpPr>
            <p:cNvPr id="24" name="isḻîḋê"/>
            <p:cNvSpPr>
              <a:spLocks/>
            </p:cNvSpPr>
            <p:nvPr/>
          </p:nvSpPr>
          <p:spPr bwMode="auto">
            <a:xfrm>
              <a:off x="4741815" y="2773329"/>
              <a:ext cx="514929" cy="476393"/>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anchor="ctr"/>
            <a:lstStyle/>
            <a:p>
              <a:pPr algn="ctr"/>
              <a:endParaRPr/>
            </a:p>
          </p:txBody>
        </p:sp>
        <p:sp>
          <p:nvSpPr>
            <p:cNvPr id="25" name="iṡļiḓè"/>
            <p:cNvSpPr>
              <a:spLocks/>
            </p:cNvSpPr>
            <p:nvPr/>
          </p:nvSpPr>
          <p:spPr bwMode="auto">
            <a:xfrm>
              <a:off x="6982669" y="3594275"/>
              <a:ext cx="244772" cy="440588"/>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chemeClr val="bg1">
                <a:lumMod val="95000"/>
              </a:schemeClr>
            </a:solidFill>
            <a:ln>
              <a:noFill/>
            </a:ln>
            <a:extLst/>
          </p:spPr>
          <p:txBody>
            <a:bodyPr anchor="ctr"/>
            <a:lstStyle/>
            <a:p>
              <a:pPr algn="ctr"/>
              <a:endParaRPr/>
            </a:p>
          </p:txBody>
        </p:sp>
      </p:grpSp>
    </p:spTree>
    <p:extLst>
      <p:ext uri="{BB962C8B-B14F-4D97-AF65-F5344CB8AC3E}">
        <p14:creationId xmlns:p14="http://schemas.microsoft.com/office/powerpoint/2010/main" val="28465333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Rectangle 2"/>
          <p:cNvSpPr txBox="1">
            <a:spLocks noGrp="1"/>
          </p:cNvSpPr>
          <p:nvPr>
            <p:ph type="title"/>
          </p:nvPr>
        </p:nvSpPr>
        <p:spPr>
          <a:prstGeom prst="rect">
            <a:avLst/>
          </a:prstGeom>
        </p:spPr>
        <p:txBody>
          <a:bodyPr>
            <a:normAutofit/>
          </a:bodyPr>
          <a:lstStyle/>
          <a:p>
            <a:pPr>
              <a:defRPr sz="2000">
                <a:solidFill>
                  <a:srgbClr val="00A3FF"/>
                </a:solidFill>
              </a:defRPr>
            </a:pPr>
            <a:r>
              <a:rPr lang="zh-CN" altLang="en-US" sz="2000" dirty="0">
                <a:solidFill>
                  <a:srgbClr val="00A3FF"/>
                </a:solidFill>
                <a:latin typeface="+mn-lt"/>
                <a:ea typeface="+mn-ea"/>
                <a:cs typeface="+mn-ea"/>
                <a:sym typeface="+mn-lt"/>
              </a:rPr>
              <a:t>最佳实践 </a:t>
            </a:r>
            <a:r>
              <a:rPr lang="mr-IN" altLang="zh-CN" sz="2000" dirty="0">
                <a:solidFill>
                  <a:srgbClr val="00A3FF"/>
                </a:solidFill>
                <a:latin typeface="+mn-lt"/>
                <a:ea typeface="+mn-ea"/>
                <a:cs typeface="+mn-ea"/>
                <a:sym typeface="+mn-lt"/>
              </a:rPr>
              <a:t>–</a:t>
            </a:r>
            <a:r>
              <a:rPr lang="zh-CN" altLang="en-US" sz="2000" dirty="0">
                <a:solidFill>
                  <a:srgbClr val="00A3FF"/>
                </a:solidFill>
                <a:latin typeface="+mn-lt"/>
                <a:ea typeface="+mn-ea"/>
                <a:cs typeface="+mn-ea"/>
                <a:sym typeface="+mn-lt"/>
              </a:rPr>
              <a:t> 兼容原有应用</a:t>
            </a:r>
            <a:endParaRPr sz="2000" dirty="0">
              <a:solidFill>
                <a:srgbClr val="00A3FF"/>
              </a:solidFill>
              <a:latin typeface="+mn-lt"/>
              <a:ea typeface="+mn-ea"/>
              <a:cs typeface="+mn-ea"/>
              <a:sym typeface="+mn-lt"/>
            </a:endParaRPr>
          </a:p>
        </p:txBody>
      </p:sp>
      <p:sp>
        <p:nvSpPr>
          <p:cNvPr id="144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4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4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pic>
        <p:nvPicPr>
          <p:cNvPr id="6" name="图片 5"/>
          <p:cNvPicPr>
            <a:picLocks noChangeAspect="1"/>
          </p:cNvPicPr>
          <p:nvPr/>
        </p:nvPicPr>
        <p:blipFill>
          <a:blip r:embed="rId3"/>
          <a:stretch>
            <a:fillRect/>
          </a:stretch>
        </p:blipFill>
        <p:spPr>
          <a:xfrm>
            <a:off x="5103212" y="1206854"/>
            <a:ext cx="6590313" cy="4510314"/>
          </a:xfrm>
          <a:prstGeom prst="rect">
            <a:avLst/>
          </a:prstGeom>
        </p:spPr>
      </p:pic>
      <p:sp>
        <p:nvSpPr>
          <p:cNvPr id="7" name="矩形 6"/>
          <p:cNvSpPr/>
          <p:nvPr/>
        </p:nvSpPr>
        <p:spPr>
          <a:xfrm>
            <a:off x="152400" y="1206854"/>
            <a:ext cx="4798412" cy="3785652"/>
          </a:xfrm>
          <a:prstGeom prst="rect">
            <a:avLst/>
          </a:prstGeom>
        </p:spPr>
        <p:txBody>
          <a:bodyPr wrap="square">
            <a:spAutoFit/>
          </a:bodyPr>
          <a:lstStyle/>
          <a:p>
            <a:pPr>
              <a:lnSpc>
                <a:spcPct val="150000"/>
              </a:lnSpc>
            </a:pPr>
            <a:r>
              <a:rPr lang="zh-CN" altLang="en-US" sz="1600" dirty="0">
                <a:latin typeface="+mn-lt"/>
                <a:ea typeface="+mn-ea"/>
                <a:cs typeface="+mn-ea"/>
                <a:sym typeface="+mn-lt"/>
              </a:rPr>
              <a:t>在微服务改造和迁移过程，如何接入原有应用，</a:t>
            </a:r>
          </a:p>
          <a:p>
            <a:pPr>
              <a:lnSpc>
                <a:spcPct val="150000"/>
              </a:lnSpc>
            </a:pPr>
            <a:r>
              <a:rPr lang="zh-CN" altLang="en-US" sz="1600" dirty="0">
                <a:latin typeface="+mn-lt"/>
                <a:ea typeface="+mn-ea"/>
                <a:cs typeface="+mn-ea"/>
                <a:sym typeface="+mn-lt"/>
              </a:rPr>
              <a:t>让原有应用和微服务应用并存，是一个重要的问题</a:t>
            </a:r>
          </a:p>
          <a:p>
            <a:pPr>
              <a:lnSpc>
                <a:spcPct val="150000"/>
              </a:lnSpc>
            </a:pPr>
            <a:r>
              <a:rPr lang="zh-CN" altLang="en-US" sz="1600" dirty="0">
                <a:latin typeface="+mn-lt"/>
                <a:ea typeface="+mn-ea"/>
                <a:cs typeface="+mn-ea"/>
                <a:sym typeface="+mn-lt"/>
              </a:rPr>
              <a:t>TSF提供基于Sidecar的解决方案，让原来应用无需改动一行代码，即可接入微服务平台</a:t>
            </a:r>
          </a:p>
          <a:p>
            <a:pPr>
              <a:lnSpc>
                <a:spcPct val="150000"/>
              </a:lnSpc>
            </a:pPr>
            <a:endParaRPr lang="zh-CN" altLang="en-US" sz="1600" dirty="0">
              <a:latin typeface="+mn-lt"/>
              <a:ea typeface="+mn-ea"/>
              <a:cs typeface="+mn-ea"/>
              <a:sym typeface="+mn-lt"/>
            </a:endParaRPr>
          </a:p>
          <a:p>
            <a:pPr>
              <a:lnSpc>
                <a:spcPct val="150000"/>
              </a:lnSpc>
            </a:pPr>
            <a:r>
              <a:rPr lang="zh-CN" altLang="en-US" sz="1600" dirty="0">
                <a:latin typeface="+mn-lt"/>
                <a:ea typeface="+mn-ea"/>
                <a:cs typeface="+mn-ea"/>
                <a:sym typeface="+mn-lt"/>
              </a:rPr>
              <a:t>主要优点：</a:t>
            </a:r>
          </a:p>
          <a:p>
            <a:pPr>
              <a:lnSpc>
                <a:spcPct val="150000"/>
              </a:lnSpc>
            </a:pPr>
            <a:r>
              <a:rPr lang="zh-CN" altLang="en-US" sz="1600" dirty="0">
                <a:latin typeface="+mn-lt"/>
                <a:ea typeface="+mn-ea"/>
                <a:cs typeface="+mn-ea"/>
                <a:sym typeface="+mn-lt"/>
              </a:rPr>
              <a:t>（1）将原有应用接入服务注册中心</a:t>
            </a:r>
          </a:p>
          <a:p>
            <a:pPr>
              <a:lnSpc>
                <a:spcPct val="150000"/>
              </a:lnSpc>
            </a:pPr>
            <a:r>
              <a:rPr lang="zh-CN" altLang="en-US" sz="1600" dirty="0">
                <a:latin typeface="+mn-lt"/>
                <a:ea typeface="+mn-ea"/>
                <a:cs typeface="+mn-ea"/>
                <a:sym typeface="+mn-lt"/>
              </a:rPr>
              <a:t>（2）通过微服务框架访问原有应用， 不需要业务代码考虑负载均衡和断路保护等</a:t>
            </a:r>
          </a:p>
          <a:p>
            <a:pPr>
              <a:lnSpc>
                <a:spcPct val="150000"/>
              </a:lnSpc>
            </a:pPr>
            <a:r>
              <a:rPr lang="zh-CN" altLang="en-US" sz="1600" dirty="0">
                <a:latin typeface="+mn-lt"/>
                <a:ea typeface="+mn-ea"/>
                <a:cs typeface="+mn-ea"/>
                <a:sym typeface="+mn-lt"/>
              </a:rPr>
              <a:t>（3）将原有应用纳入微服务平台的监控系统中</a:t>
            </a:r>
          </a:p>
        </p:txBody>
      </p:sp>
    </p:spTree>
    <p:extLst>
      <p:ext uri="{BB962C8B-B14F-4D97-AF65-F5344CB8AC3E}">
        <p14:creationId xmlns:p14="http://schemas.microsoft.com/office/powerpoint/2010/main" val="1153592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Rectangle 2"/>
          <p:cNvSpPr txBox="1">
            <a:spLocks noGrp="1"/>
          </p:cNvSpPr>
          <p:nvPr>
            <p:ph type="title"/>
          </p:nvPr>
        </p:nvSpPr>
        <p:spPr>
          <a:prstGeom prst="rect">
            <a:avLst/>
          </a:prstGeom>
        </p:spPr>
        <p:txBody>
          <a:bodyPr>
            <a:normAutofit/>
          </a:bodyPr>
          <a:lstStyle/>
          <a:p>
            <a:pPr>
              <a:defRPr sz="2000">
                <a:solidFill>
                  <a:srgbClr val="00A3FF"/>
                </a:solidFill>
              </a:defRPr>
            </a:pPr>
            <a:r>
              <a:rPr lang="en-US" altLang="zh-CN" sz="2000" dirty="0" smtClean="0">
                <a:solidFill>
                  <a:srgbClr val="00A3FF"/>
                </a:solidFill>
                <a:latin typeface="+mn-lt"/>
                <a:ea typeface="+mn-ea"/>
                <a:cs typeface="+mn-ea"/>
                <a:sym typeface="+mn-lt"/>
              </a:rPr>
              <a:t>TSF-</a:t>
            </a:r>
            <a:r>
              <a:rPr lang="zh-CN" altLang="en-US" sz="2000" dirty="0" smtClean="0">
                <a:solidFill>
                  <a:srgbClr val="00A3FF"/>
                </a:solidFill>
                <a:latin typeface="+mn-lt"/>
                <a:ea typeface="+mn-ea"/>
                <a:cs typeface="+mn-ea"/>
                <a:sym typeface="+mn-lt"/>
              </a:rPr>
              <a:t>分布式事务能力介绍</a:t>
            </a:r>
            <a:endParaRPr sz="2000" dirty="0">
              <a:solidFill>
                <a:srgbClr val="00A3FF"/>
              </a:solidFill>
              <a:latin typeface="+mn-lt"/>
              <a:ea typeface="+mn-ea"/>
              <a:cs typeface="+mn-ea"/>
              <a:sym typeface="+mn-lt"/>
            </a:endParaRPr>
          </a:p>
        </p:txBody>
      </p:sp>
      <p:sp>
        <p:nvSpPr>
          <p:cNvPr id="144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4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4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7" name="矩形 6"/>
          <p:cNvSpPr/>
          <p:nvPr/>
        </p:nvSpPr>
        <p:spPr>
          <a:xfrm>
            <a:off x="495807" y="2103982"/>
            <a:ext cx="4859805" cy="1569660"/>
          </a:xfrm>
          <a:prstGeom prst="rect">
            <a:avLst/>
          </a:prstGeom>
        </p:spPr>
        <p:txBody>
          <a:bodyPr wrap="square">
            <a:spAutoFit/>
          </a:bodyPr>
          <a:lstStyle/>
          <a:p>
            <a:pPr>
              <a:lnSpc>
                <a:spcPct val="150000"/>
              </a:lnSpc>
            </a:pPr>
            <a:r>
              <a:rPr lang="zh-CN" altLang="en-US" sz="1600" dirty="0" smtClean="0">
                <a:latin typeface="+mn-lt"/>
                <a:ea typeface="+mn-ea"/>
                <a:cs typeface="+mn-ea"/>
                <a:sym typeface="+mn-lt"/>
              </a:rPr>
              <a:t>       </a:t>
            </a:r>
            <a:r>
              <a:rPr lang="zh-CN" altLang="zh-CN" sz="1600" dirty="0" smtClean="0">
                <a:latin typeface="+mn-lt"/>
                <a:ea typeface="+mn-ea"/>
                <a:cs typeface="+mn-ea"/>
                <a:sym typeface="+mn-lt"/>
              </a:rPr>
              <a:t>以</a:t>
            </a:r>
            <a:r>
              <a:rPr lang="zh-CN" altLang="zh-CN" sz="1600" dirty="0">
                <a:latin typeface="+mn-lt"/>
                <a:ea typeface="+mn-ea"/>
                <a:cs typeface="+mn-ea"/>
                <a:sym typeface="+mn-lt"/>
              </a:rPr>
              <a:t>个人转账交易为例，下图为一个标准的银行业务转账流程，该事务为同步转账事务，过程涉及流程较多。</a:t>
            </a:r>
            <a:r>
              <a:rPr lang="zh-CN" altLang="en-US" sz="1600" dirty="0">
                <a:latin typeface="+mn-lt"/>
                <a:ea typeface="+mn-ea"/>
                <a:cs typeface="+mn-ea"/>
                <a:sym typeface="+mn-lt"/>
              </a:rPr>
              <a:t>服务框架需支持分布式的事务处理能力：</a:t>
            </a:r>
            <a:endParaRPr lang="zh-CN" altLang="zh-CN" sz="1600" dirty="0">
              <a:latin typeface="+mn-lt"/>
              <a:ea typeface="+mn-ea"/>
              <a:cs typeface="+mn-ea"/>
              <a:sym typeface="+mn-lt"/>
            </a:endParaRPr>
          </a:p>
          <a:p>
            <a:pPr>
              <a:lnSpc>
                <a:spcPct val="150000"/>
              </a:lnSpc>
            </a:pPr>
            <a:endParaRPr lang="zh-CN" altLang="en-US" sz="1600" dirty="0">
              <a:latin typeface="+mn-lt"/>
              <a:ea typeface="+mn-ea"/>
              <a:cs typeface="+mn-ea"/>
              <a:sym typeface="+mn-lt"/>
            </a:endParaRPr>
          </a:p>
        </p:txBody>
      </p:sp>
      <p:pic>
        <p:nvPicPr>
          <p:cNvPr id="3" name="图片 2"/>
          <p:cNvPicPr>
            <a:picLocks noChangeAspect="1"/>
          </p:cNvPicPr>
          <p:nvPr/>
        </p:nvPicPr>
        <p:blipFill>
          <a:blip r:embed="rId3"/>
          <a:stretch>
            <a:fillRect/>
          </a:stretch>
        </p:blipFill>
        <p:spPr>
          <a:xfrm>
            <a:off x="6316706" y="476672"/>
            <a:ext cx="4392826" cy="5423794"/>
          </a:xfrm>
          <a:prstGeom prst="rect">
            <a:avLst/>
          </a:prstGeom>
        </p:spPr>
      </p:pic>
    </p:spTree>
    <p:extLst>
      <p:ext uri="{BB962C8B-B14F-4D97-AF65-F5344CB8AC3E}">
        <p14:creationId xmlns:p14="http://schemas.microsoft.com/office/powerpoint/2010/main" val="101884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Rectangle 2"/>
          <p:cNvSpPr txBox="1">
            <a:spLocks noGrp="1"/>
          </p:cNvSpPr>
          <p:nvPr>
            <p:ph type="title"/>
          </p:nvPr>
        </p:nvSpPr>
        <p:spPr>
          <a:prstGeom prst="rect">
            <a:avLst/>
          </a:prstGeom>
        </p:spPr>
        <p:txBody>
          <a:bodyPr>
            <a:normAutofit/>
          </a:bodyPr>
          <a:lstStyle/>
          <a:p>
            <a:pPr>
              <a:defRPr sz="2000">
                <a:solidFill>
                  <a:srgbClr val="00A3FF"/>
                </a:solidFill>
              </a:defRPr>
            </a:pPr>
            <a:r>
              <a:rPr lang="en-US" altLang="zh-CN" sz="2000" dirty="0" smtClean="0">
                <a:solidFill>
                  <a:srgbClr val="00A3FF"/>
                </a:solidFill>
                <a:latin typeface="+mn-lt"/>
                <a:ea typeface="+mn-ea"/>
                <a:cs typeface="+mn-ea"/>
                <a:sym typeface="+mn-lt"/>
              </a:rPr>
              <a:t>TSF-</a:t>
            </a:r>
            <a:r>
              <a:rPr lang="zh-CN" altLang="en-US" sz="2000" dirty="0" smtClean="0">
                <a:solidFill>
                  <a:srgbClr val="00A3FF"/>
                </a:solidFill>
                <a:latin typeface="+mn-lt"/>
                <a:ea typeface="+mn-ea"/>
                <a:cs typeface="+mn-ea"/>
                <a:sym typeface="+mn-lt"/>
              </a:rPr>
              <a:t>分布式事务能力介绍</a:t>
            </a:r>
            <a:endParaRPr sz="2000" dirty="0">
              <a:solidFill>
                <a:srgbClr val="00A3FF"/>
              </a:solidFill>
              <a:latin typeface="+mn-lt"/>
              <a:ea typeface="+mn-ea"/>
              <a:cs typeface="+mn-ea"/>
              <a:sym typeface="+mn-lt"/>
            </a:endParaRPr>
          </a:p>
        </p:txBody>
      </p:sp>
      <p:sp>
        <p:nvSpPr>
          <p:cNvPr id="144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4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4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pic>
        <p:nvPicPr>
          <p:cNvPr id="1030" name="Picture 6" descr="https://res.infoq.com/articles/micro-service-architecture-from-zero-part04/zh/resources/411-15086820429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858" y="1830103"/>
            <a:ext cx="5087667" cy="360906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4475" y="1291574"/>
            <a:ext cx="6208983" cy="5509200"/>
          </a:xfrm>
          <a:prstGeom prst="rect">
            <a:avLst/>
          </a:prstGeom>
        </p:spPr>
        <p:txBody>
          <a:bodyPr wrap="square">
            <a:spAutoFit/>
          </a:bodyPr>
          <a:lstStyle/>
          <a:p>
            <a:r>
              <a:rPr lang="zh-CN" altLang="en-US" sz="1600" dirty="0">
                <a:latin typeface="+mn-lt"/>
                <a:ea typeface="+mn-ea"/>
                <a:cs typeface="+mn-ea"/>
                <a:sym typeface="+mn-lt"/>
              </a:rPr>
              <a:t>腾讯云</a:t>
            </a:r>
            <a:r>
              <a:rPr lang="en-US" altLang="zh-CN" sz="1600" dirty="0">
                <a:latin typeface="+mn-lt"/>
                <a:ea typeface="+mn-ea"/>
                <a:cs typeface="+mn-ea"/>
                <a:sym typeface="+mn-lt"/>
              </a:rPr>
              <a:t>TSF</a:t>
            </a:r>
            <a:r>
              <a:rPr lang="zh-CN" altLang="en-US" sz="1600" dirty="0">
                <a:latin typeface="+mn-lt"/>
                <a:ea typeface="+mn-ea"/>
                <a:cs typeface="+mn-ea"/>
                <a:sym typeface="+mn-lt"/>
              </a:rPr>
              <a:t>框架，提供基于</a:t>
            </a:r>
            <a:r>
              <a:rPr lang="mr-IN" altLang="zh-CN" sz="1600" dirty="0">
                <a:latin typeface="+mn-lt"/>
                <a:ea typeface="+mn-ea"/>
                <a:cs typeface="+mn-ea"/>
                <a:sym typeface="+mn-lt"/>
              </a:rPr>
              <a:t>TCC</a:t>
            </a:r>
            <a:r>
              <a:rPr lang="zh-CN" altLang="mr-IN" sz="1600" dirty="0">
                <a:latin typeface="+mn-lt"/>
                <a:ea typeface="+mn-ea"/>
                <a:cs typeface="+mn-ea"/>
                <a:sym typeface="+mn-lt"/>
              </a:rPr>
              <a:t>（</a:t>
            </a:r>
            <a:r>
              <a:rPr lang="mr-IN" altLang="zh-CN" sz="1600" dirty="0" err="1">
                <a:latin typeface="+mn-lt"/>
                <a:ea typeface="+mn-ea"/>
                <a:cs typeface="+mn-ea"/>
                <a:sym typeface="+mn-lt"/>
              </a:rPr>
              <a:t>Try-Confirm-Cancel</a:t>
            </a:r>
            <a:r>
              <a:rPr lang="zh-CN" altLang="mr-IN" sz="1600" dirty="0">
                <a:latin typeface="+mn-lt"/>
                <a:ea typeface="+mn-ea"/>
                <a:cs typeface="+mn-ea"/>
                <a:sym typeface="+mn-lt"/>
              </a:rPr>
              <a:t>）</a:t>
            </a:r>
            <a:r>
              <a:rPr lang="zh-CN" altLang="en-US" sz="1600" dirty="0">
                <a:latin typeface="+mn-lt"/>
                <a:ea typeface="+mn-ea"/>
                <a:cs typeface="+mn-ea"/>
                <a:sym typeface="+mn-lt"/>
              </a:rPr>
              <a:t>的事务方案，来解决跨服务的一致性问题</a:t>
            </a:r>
            <a:endParaRPr lang="en-US" altLang="zh-CN" sz="1600" dirty="0">
              <a:latin typeface="+mn-lt"/>
              <a:ea typeface="+mn-ea"/>
              <a:cs typeface="+mn-ea"/>
              <a:sym typeface="+mn-lt"/>
            </a:endParaRPr>
          </a:p>
          <a:p>
            <a:endParaRPr lang="en-US" altLang="zh-CN" sz="1600" dirty="0">
              <a:latin typeface="+mn-lt"/>
              <a:ea typeface="+mn-ea"/>
              <a:cs typeface="+mn-ea"/>
              <a:sym typeface="+mn-lt"/>
            </a:endParaRPr>
          </a:p>
          <a:p>
            <a:endParaRPr lang="en-US" altLang="zh-CN" sz="1600" dirty="0">
              <a:latin typeface="+mn-lt"/>
              <a:ea typeface="+mn-ea"/>
              <a:cs typeface="+mn-ea"/>
              <a:sym typeface="+mn-lt"/>
            </a:endParaRPr>
          </a:p>
          <a:p>
            <a:r>
              <a:rPr lang="zh-CN" altLang="en-US" sz="1600" dirty="0">
                <a:latin typeface="+mn-lt"/>
                <a:ea typeface="+mn-ea"/>
                <a:cs typeface="+mn-ea"/>
                <a:sym typeface="+mn-lt"/>
              </a:rPr>
              <a:t>第一阶段：主业务服务分别调用所有从业务服务的 </a:t>
            </a:r>
            <a:r>
              <a:rPr lang="en-US" altLang="zh-CN" sz="1600" dirty="0">
                <a:latin typeface="+mn-lt"/>
                <a:ea typeface="+mn-ea"/>
                <a:cs typeface="+mn-ea"/>
                <a:sym typeface="+mn-lt"/>
              </a:rPr>
              <a:t>try </a:t>
            </a:r>
            <a:r>
              <a:rPr lang="zh-CN" altLang="en-US" sz="1600" dirty="0">
                <a:latin typeface="+mn-lt"/>
                <a:ea typeface="+mn-ea"/>
                <a:cs typeface="+mn-ea"/>
                <a:sym typeface="+mn-lt"/>
              </a:rPr>
              <a:t>操作，并在活动管理器中记录所有从业务服务。当所有从业务服务 </a:t>
            </a:r>
            <a:r>
              <a:rPr lang="en-US" altLang="zh-CN" sz="1600" dirty="0">
                <a:latin typeface="+mn-lt"/>
                <a:ea typeface="+mn-ea"/>
                <a:cs typeface="+mn-ea"/>
                <a:sym typeface="+mn-lt"/>
              </a:rPr>
              <a:t>try </a:t>
            </a:r>
            <a:r>
              <a:rPr lang="zh-CN" altLang="en-US" sz="1600" dirty="0">
                <a:latin typeface="+mn-lt"/>
                <a:ea typeface="+mn-ea"/>
                <a:cs typeface="+mn-ea"/>
                <a:sym typeface="+mn-lt"/>
              </a:rPr>
              <a:t>成功或者某个从业务服务 </a:t>
            </a:r>
            <a:r>
              <a:rPr lang="en-US" altLang="zh-CN" sz="1600" dirty="0">
                <a:latin typeface="+mn-lt"/>
                <a:ea typeface="+mn-ea"/>
                <a:cs typeface="+mn-ea"/>
                <a:sym typeface="+mn-lt"/>
              </a:rPr>
              <a:t>try </a:t>
            </a:r>
            <a:r>
              <a:rPr lang="zh-CN" altLang="en-US" sz="1600" dirty="0">
                <a:latin typeface="+mn-lt"/>
                <a:ea typeface="+mn-ea"/>
                <a:cs typeface="+mn-ea"/>
                <a:sym typeface="+mn-lt"/>
              </a:rPr>
              <a:t>失败时，进入第二阶段。</a:t>
            </a:r>
            <a:endParaRPr lang="en-US" altLang="zh-CN" sz="1600" dirty="0">
              <a:latin typeface="+mn-lt"/>
              <a:ea typeface="+mn-ea"/>
              <a:cs typeface="+mn-ea"/>
              <a:sym typeface="+mn-lt"/>
            </a:endParaRPr>
          </a:p>
          <a:p>
            <a:endParaRPr lang="zh-CN" altLang="en-US" sz="1600" dirty="0">
              <a:latin typeface="+mn-lt"/>
              <a:ea typeface="+mn-ea"/>
              <a:cs typeface="+mn-ea"/>
              <a:sym typeface="+mn-lt"/>
            </a:endParaRPr>
          </a:p>
          <a:p>
            <a:r>
              <a:rPr lang="zh-CN" altLang="en-US" sz="1600" dirty="0">
                <a:latin typeface="+mn-lt"/>
                <a:ea typeface="+mn-ea"/>
                <a:cs typeface="+mn-ea"/>
                <a:sym typeface="+mn-lt"/>
              </a:rPr>
              <a:t>第二阶段：活动管理器根据第一阶段从业务服务的 </a:t>
            </a:r>
            <a:r>
              <a:rPr lang="en-US" altLang="zh-CN" sz="1600" dirty="0">
                <a:latin typeface="+mn-lt"/>
                <a:ea typeface="+mn-ea"/>
                <a:cs typeface="+mn-ea"/>
                <a:sym typeface="+mn-lt"/>
              </a:rPr>
              <a:t>try </a:t>
            </a:r>
            <a:r>
              <a:rPr lang="zh-CN" altLang="en-US" sz="1600" dirty="0">
                <a:latin typeface="+mn-lt"/>
                <a:ea typeface="+mn-ea"/>
                <a:cs typeface="+mn-ea"/>
                <a:sym typeface="+mn-lt"/>
              </a:rPr>
              <a:t>结果来执行 </a:t>
            </a:r>
            <a:r>
              <a:rPr lang="en-US" altLang="zh-CN" sz="1600" dirty="0">
                <a:latin typeface="+mn-lt"/>
                <a:ea typeface="+mn-ea"/>
                <a:cs typeface="+mn-ea"/>
                <a:sym typeface="+mn-lt"/>
              </a:rPr>
              <a:t>confirm </a:t>
            </a:r>
            <a:r>
              <a:rPr lang="zh-CN" altLang="en-US" sz="1600" dirty="0">
                <a:latin typeface="+mn-lt"/>
                <a:ea typeface="+mn-ea"/>
                <a:cs typeface="+mn-ea"/>
                <a:sym typeface="+mn-lt"/>
              </a:rPr>
              <a:t>或 </a:t>
            </a:r>
            <a:r>
              <a:rPr lang="en-US" altLang="zh-CN" sz="1600" dirty="0">
                <a:latin typeface="+mn-lt"/>
                <a:ea typeface="+mn-ea"/>
                <a:cs typeface="+mn-ea"/>
                <a:sym typeface="+mn-lt"/>
              </a:rPr>
              <a:t>cancel </a:t>
            </a:r>
            <a:r>
              <a:rPr lang="zh-CN" altLang="en-US" sz="1600" dirty="0">
                <a:latin typeface="+mn-lt"/>
                <a:ea typeface="+mn-ea"/>
                <a:cs typeface="+mn-ea"/>
                <a:sym typeface="+mn-lt"/>
              </a:rPr>
              <a:t>操作。如果第一阶段所有从业务服务都 </a:t>
            </a:r>
            <a:r>
              <a:rPr lang="en-US" altLang="zh-CN" sz="1600" dirty="0">
                <a:latin typeface="+mn-lt"/>
                <a:ea typeface="+mn-ea"/>
                <a:cs typeface="+mn-ea"/>
                <a:sym typeface="+mn-lt"/>
              </a:rPr>
              <a:t>try </a:t>
            </a:r>
            <a:r>
              <a:rPr lang="zh-CN" altLang="en-US" sz="1600" dirty="0">
                <a:latin typeface="+mn-lt"/>
                <a:ea typeface="+mn-ea"/>
                <a:cs typeface="+mn-ea"/>
                <a:sym typeface="+mn-lt"/>
              </a:rPr>
              <a:t>成功，则协作者调用所有从业务服务的 </a:t>
            </a:r>
            <a:r>
              <a:rPr lang="en-US" altLang="zh-CN" sz="1600" dirty="0">
                <a:latin typeface="+mn-lt"/>
                <a:ea typeface="+mn-ea"/>
                <a:cs typeface="+mn-ea"/>
                <a:sym typeface="+mn-lt"/>
              </a:rPr>
              <a:t>confirm </a:t>
            </a:r>
            <a:r>
              <a:rPr lang="zh-CN" altLang="en-US" sz="1600" dirty="0">
                <a:latin typeface="+mn-lt"/>
                <a:ea typeface="+mn-ea"/>
                <a:cs typeface="+mn-ea"/>
                <a:sym typeface="+mn-lt"/>
              </a:rPr>
              <a:t>操作，否则，调用所有从业务服务的 </a:t>
            </a:r>
            <a:r>
              <a:rPr lang="en-US" altLang="zh-CN" sz="1600" dirty="0">
                <a:latin typeface="+mn-lt"/>
                <a:ea typeface="+mn-ea"/>
                <a:cs typeface="+mn-ea"/>
                <a:sym typeface="+mn-lt"/>
              </a:rPr>
              <a:t>cancel </a:t>
            </a:r>
            <a:r>
              <a:rPr lang="zh-CN" altLang="en-US" sz="1600" dirty="0">
                <a:latin typeface="+mn-lt"/>
                <a:ea typeface="+mn-ea"/>
                <a:cs typeface="+mn-ea"/>
                <a:sym typeface="+mn-lt"/>
              </a:rPr>
              <a:t>操作</a:t>
            </a:r>
            <a:r>
              <a:rPr lang="zh-CN" altLang="en-US" sz="1600" dirty="0" smtClean="0">
                <a:latin typeface="+mn-lt"/>
                <a:ea typeface="+mn-ea"/>
                <a:cs typeface="+mn-ea"/>
                <a:sym typeface="+mn-lt"/>
              </a:rPr>
              <a:t>。（</a:t>
            </a:r>
            <a:r>
              <a:rPr lang="en-US" altLang="zh-CN" sz="1600" dirty="0" smtClean="0">
                <a:latin typeface="+mn-lt"/>
                <a:ea typeface="+mn-ea"/>
                <a:cs typeface="+mn-ea"/>
                <a:sym typeface="+mn-lt"/>
              </a:rPr>
              <a:t>confirm</a:t>
            </a:r>
            <a:r>
              <a:rPr lang="zh-CN" altLang="en-US" sz="1600" dirty="0" smtClean="0">
                <a:latin typeface="+mn-lt"/>
                <a:ea typeface="+mn-ea"/>
                <a:cs typeface="+mn-ea"/>
                <a:sym typeface="+mn-lt"/>
              </a:rPr>
              <a:t>操作，需要业务满足幂等</a:t>
            </a:r>
            <a:r>
              <a:rPr lang="zh-CN" altLang="en-US" sz="1600" dirty="0">
                <a:latin typeface="+mn-lt"/>
                <a:ea typeface="+mn-ea"/>
                <a:cs typeface="+mn-ea"/>
                <a:sym typeface="+mn-lt"/>
              </a:rPr>
              <a:t>）</a:t>
            </a:r>
            <a:endParaRPr lang="en-US" altLang="zh-CN" sz="1600" dirty="0">
              <a:latin typeface="+mn-lt"/>
              <a:ea typeface="+mn-ea"/>
              <a:cs typeface="+mn-ea"/>
              <a:sym typeface="+mn-lt"/>
            </a:endParaRPr>
          </a:p>
          <a:p>
            <a:endParaRPr lang="zh-CN" altLang="en-US" sz="1600" dirty="0">
              <a:latin typeface="+mn-lt"/>
              <a:ea typeface="+mn-ea"/>
              <a:cs typeface="+mn-ea"/>
              <a:sym typeface="+mn-lt"/>
            </a:endParaRPr>
          </a:p>
          <a:p>
            <a:r>
              <a:rPr lang="zh-CN" altLang="en-US" sz="1600" dirty="0">
                <a:latin typeface="+mn-lt"/>
                <a:ea typeface="+mn-ea"/>
                <a:cs typeface="+mn-ea"/>
                <a:sym typeface="+mn-lt"/>
              </a:rPr>
              <a:t>在第二阶段中，</a:t>
            </a:r>
            <a:r>
              <a:rPr lang="en-US" altLang="zh-CN" sz="1600" dirty="0">
                <a:latin typeface="+mn-lt"/>
                <a:ea typeface="+mn-ea"/>
                <a:cs typeface="+mn-ea"/>
                <a:sym typeface="+mn-lt"/>
              </a:rPr>
              <a:t>confirm </a:t>
            </a:r>
            <a:r>
              <a:rPr lang="zh-CN" altLang="en-US" sz="1600" dirty="0">
                <a:latin typeface="+mn-lt"/>
                <a:ea typeface="+mn-ea"/>
                <a:cs typeface="+mn-ea"/>
                <a:sym typeface="+mn-lt"/>
              </a:rPr>
              <a:t>和 </a:t>
            </a:r>
            <a:r>
              <a:rPr lang="en-US" altLang="zh-CN" sz="1600" dirty="0">
                <a:latin typeface="+mn-lt"/>
                <a:ea typeface="+mn-ea"/>
                <a:cs typeface="+mn-ea"/>
                <a:sym typeface="+mn-lt"/>
              </a:rPr>
              <a:t>cancel </a:t>
            </a:r>
            <a:r>
              <a:rPr lang="zh-CN" altLang="en-US" sz="1600" dirty="0">
                <a:latin typeface="+mn-lt"/>
                <a:ea typeface="+mn-ea"/>
                <a:cs typeface="+mn-ea"/>
                <a:sym typeface="+mn-lt"/>
              </a:rPr>
              <a:t>同样存在失败情况，所以需要对这两种情况做 异常处理以保证数据一致性。</a:t>
            </a:r>
          </a:p>
          <a:p>
            <a:r>
              <a:rPr lang="en-US" altLang="zh-CN" sz="1600" dirty="0">
                <a:latin typeface="+mn-lt"/>
                <a:ea typeface="+mn-ea"/>
                <a:cs typeface="+mn-ea"/>
                <a:sym typeface="+mn-lt"/>
              </a:rPr>
              <a:t>Confirm </a:t>
            </a:r>
            <a:r>
              <a:rPr lang="zh-CN" altLang="en-US" sz="1600" dirty="0">
                <a:latin typeface="+mn-lt"/>
                <a:ea typeface="+mn-ea"/>
                <a:cs typeface="+mn-ea"/>
                <a:sym typeface="+mn-lt"/>
              </a:rPr>
              <a:t>失败：则回滚所有 </a:t>
            </a:r>
            <a:r>
              <a:rPr lang="en-US" altLang="zh-CN" sz="1600" dirty="0">
                <a:latin typeface="+mn-lt"/>
                <a:ea typeface="+mn-ea"/>
                <a:cs typeface="+mn-ea"/>
                <a:sym typeface="+mn-lt"/>
              </a:rPr>
              <a:t>confirm </a:t>
            </a:r>
            <a:r>
              <a:rPr lang="zh-CN" altLang="en-US" sz="1600" dirty="0">
                <a:latin typeface="+mn-lt"/>
                <a:ea typeface="+mn-ea"/>
                <a:cs typeface="+mn-ea"/>
                <a:sym typeface="+mn-lt"/>
              </a:rPr>
              <a:t>操作并执行 </a:t>
            </a:r>
            <a:r>
              <a:rPr lang="en-US" altLang="zh-CN" sz="1600" dirty="0">
                <a:latin typeface="+mn-lt"/>
                <a:ea typeface="+mn-ea"/>
                <a:cs typeface="+mn-ea"/>
                <a:sym typeface="+mn-lt"/>
              </a:rPr>
              <a:t>cancel </a:t>
            </a:r>
            <a:r>
              <a:rPr lang="zh-CN" altLang="en-US" sz="1600" dirty="0">
                <a:latin typeface="+mn-lt"/>
                <a:ea typeface="+mn-ea"/>
                <a:cs typeface="+mn-ea"/>
                <a:sym typeface="+mn-lt"/>
              </a:rPr>
              <a:t>操作。</a:t>
            </a:r>
          </a:p>
          <a:p>
            <a:r>
              <a:rPr lang="en-US" altLang="zh-CN" sz="1600" dirty="0">
                <a:latin typeface="+mn-lt"/>
                <a:ea typeface="+mn-ea"/>
                <a:cs typeface="+mn-ea"/>
                <a:sym typeface="+mn-lt"/>
              </a:rPr>
              <a:t>Cancel </a:t>
            </a:r>
            <a:r>
              <a:rPr lang="zh-CN" altLang="en-US" sz="1600" dirty="0">
                <a:latin typeface="+mn-lt"/>
                <a:ea typeface="+mn-ea"/>
                <a:cs typeface="+mn-ea"/>
                <a:sym typeface="+mn-lt"/>
              </a:rPr>
              <a:t>失败：从业务服务需要提供自动 </a:t>
            </a:r>
            <a:r>
              <a:rPr lang="en-US" altLang="zh-CN" sz="1600" dirty="0">
                <a:latin typeface="+mn-lt"/>
                <a:ea typeface="+mn-ea"/>
                <a:cs typeface="+mn-ea"/>
                <a:sym typeface="+mn-lt"/>
              </a:rPr>
              <a:t>cancel </a:t>
            </a:r>
            <a:r>
              <a:rPr lang="zh-CN" altLang="en-US" sz="1600" dirty="0">
                <a:latin typeface="+mn-lt"/>
                <a:ea typeface="+mn-ea"/>
                <a:cs typeface="+mn-ea"/>
                <a:sym typeface="+mn-lt"/>
              </a:rPr>
              <a:t>机制，以保证 </a:t>
            </a:r>
            <a:r>
              <a:rPr lang="en-US" altLang="zh-CN" sz="1600" dirty="0">
                <a:latin typeface="+mn-lt"/>
                <a:ea typeface="+mn-ea"/>
                <a:cs typeface="+mn-ea"/>
                <a:sym typeface="+mn-lt"/>
              </a:rPr>
              <a:t>cancel </a:t>
            </a:r>
            <a:r>
              <a:rPr lang="zh-CN" altLang="en-US" sz="1600" dirty="0">
                <a:latin typeface="+mn-lt"/>
                <a:ea typeface="+mn-ea"/>
                <a:cs typeface="+mn-ea"/>
                <a:sym typeface="+mn-lt"/>
              </a:rPr>
              <a:t>成功</a:t>
            </a:r>
            <a:r>
              <a:rPr lang="zh-CN" altLang="en-US" sz="1600" dirty="0" smtClean="0">
                <a:latin typeface="+mn-lt"/>
                <a:ea typeface="+mn-ea"/>
                <a:cs typeface="+mn-ea"/>
                <a:sym typeface="+mn-lt"/>
              </a:rPr>
              <a:t>。（</a:t>
            </a:r>
            <a:r>
              <a:rPr lang="en-US" altLang="zh-CN" sz="1600" dirty="0" smtClean="0">
                <a:latin typeface="+mn-lt"/>
                <a:ea typeface="+mn-ea"/>
                <a:cs typeface="+mn-ea"/>
                <a:sym typeface="+mn-lt"/>
              </a:rPr>
              <a:t>cancel</a:t>
            </a:r>
            <a:r>
              <a:rPr lang="zh-CN" altLang="en-US" sz="1600" dirty="0" smtClean="0">
                <a:latin typeface="+mn-lt"/>
                <a:ea typeface="+mn-ea"/>
                <a:cs typeface="+mn-ea"/>
                <a:sym typeface="+mn-lt"/>
              </a:rPr>
              <a:t>操作</a:t>
            </a:r>
            <a:r>
              <a:rPr lang="zh-CN" altLang="en-US" sz="1600" dirty="0">
                <a:latin typeface="+mn-lt"/>
                <a:ea typeface="+mn-ea"/>
                <a:cs typeface="+mn-ea"/>
                <a:sym typeface="+mn-lt"/>
              </a:rPr>
              <a:t>，需要业务满足幂等）</a:t>
            </a:r>
            <a:endParaRPr lang="en-US" altLang="zh-CN" sz="1600" dirty="0">
              <a:latin typeface="+mn-lt"/>
              <a:ea typeface="+mn-ea"/>
              <a:cs typeface="+mn-ea"/>
              <a:sym typeface="+mn-lt"/>
            </a:endParaRPr>
          </a:p>
          <a:p>
            <a:endParaRPr lang="zh-CN" altLang="en-US" sz="1600" dirty="0">
              <a:latin typeface="+mn-lt"/>
              <a:ea typeface="+mn-ea"/>
              <a:cs typeface="+mn-ea"/>
              <a:sym typeface="+mn-lt"/>
            </a:endParaRPr>
          </a:p>
          <a:p>
            <a:endParaRPr lang="en-US" altLang="zh-CN" sz="1600" dirty="0">
              <a:latin typeface="+mn-lt"/>
              <a:ea typeface="+mn-ea"/>
              <a:cs typeface="+mn-ea"/>
              <a:sym typeface="+mn-lt"/>
            </a:endParaRPr>
          </a:p>
          <a:p>
            <a:endParaRPr lang="zh-CN" altLang="mr-IN" sz="1600" dirty="0">
              <a:latin typeface="+mn-lt"/>
              <a:ea typeface="+mn-ea"/>
              <a:cs typeface="+mn-ea"/>
              <a:sym typeface="+mn-lt"/>
            </a:endParaRPr>
          </a:p>
        </p:txBody>
      </p:sp>
    </p:spTree>
    <p:extLst>
      <p:ext uri="{BB962C8B-B14F-4D97-AF65-F5344CB8AC3E}">
        <p14:creationId xmlns:p14="http://schemas.microsoft.com/office/powerpoint/2010/main" val="1410968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Rectangle 2"/>
          <p:cNvSpPr txBox="1">
            <a:spLocks noGrp="1"/>
          </p:cNvSpPr>
          <p:nvPr>
            <p:ph type="title"/>
          </p:nvPr>
        </p:nvSpPr>
        <p:spPr>
          <a:prstGeom prst="rect">
            <a:avLst/>
          </a:prstGeom>
        </p:spPr>
        <p:txBody>
          <a:bodyPr>
            <a:normAutofit/>
          </a:bodyPr>
          <a:lstStyle/>
          <a:p>
            <a:pPr>
              <a:defRPr sz="2000">
                <a:solidFill>
                  <a:srgbClr val="00A3FF"/>
                </a:solidFill>
              </a:defRPr>
            </a:pPr>
            <a:r>
              <a:rPr lang="en-US" altLang="zh-CN" sz="2000" dirty="0" smtClean="0">
                <a:solidFill>
                  <a:srgbClr val="00A3FF"/>
                </a:solidFill>
                <a:latin typeface="+mn-lt"/>
                <a:ea typeface="+mn-ea"/>
                <a:cs typeface="+mn-ea"/>
                <a:sym typeface="+mn-lt"/>
              </a:rPr>
              <a:t>TSF-</a:t>
            </a:r>
            <a:r>
              <a:rPr lang="zh-CN" altLang="en-US" sz="2000" dirty="0" smtClean="0">
                <a:solidFill>
                  <a:srgbClr val="00A3FF"/>
                </a:solidFill>
                <a:latin typeface="+mn-lt"/>
                <a:ea typeface="+mn-ea"/>
                <a:cs typeface="+mn-ea"/>
                <a:sym typeface="+mn-lt"/>
              </a:rPr>
              <a:t>日志服务介绍</a:t>
            </a:r>
            <a:endParaRPr sz="2000" dirty="0">
              <a:solidFill>
                <a:srgbClr val="00A3FF"/>
              </a:solidFill>
              <a:latin typeface="+mn-lt"/>
              <a:ea typeface="+mn-ea"/>
              <a:cs typeface="+mn-ea"/>
              <a:sym typeface="+mn-lt"/>
            </a:endParaRPr>
          </a:p>
        </p:txBody>
      </p:sp>
      <p:sp>
        <p:nvSpPr>
          <p:cNvPr id="1445" name="Rectangle 3"/>
          <p:cNvSpPr/>
          <p:nvPr/>
        </p:nvSpPr>
        <p:spPr>
          <a:xfrm>
            <a:off x="9525" y="296863"/>
            <a:ext cx="14287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sp>
        <p:nvSpPr>
          <p:cNvPr id="1446" name="Rectangle 4"/>
          <p:cNvSpPr/>
          <p:nvPr/>
        </p:nvSpPr>
        <p:spPr>
          <a:xfrm>
            <a:off x="209550" y="296863"/>
            <a:ext cx="34925" cy="495302"/>
          </a:xfrm>
          <a:prstGeom prst="rect">
            <a:avLst/>
          </a:prstGeom>
          <a:solidFill>
            <a:srgbClr val="00A3FF"/>
          </a:solidFill>
          <a:ln w="12700">
            <a:miter lim="400000"/>
          </a:ln>
        </p:spPr>
        <p:txBody>
          <a:bodyPr lIns="45718" tIns="45718" rIns="45718" bIns="45718" anchor="ctr"/>
          <a:lstStyle/>
          <a:p>
            <a:pPr>
              <a:defRPr>
                <a:latin typeface="微软雅黑"/>
                <a:ea typeface="微软雅黑"/>
                <a:cs typeface="微软雅黑"/>
                <a:sym typeface="微软雅黑"/>
              </a:defRPr>
            </a:pPr>
            <a:endParaRPr>
              <a:latin typeface="+mn-lt"/>
              <a:ea typeface="+mn-ea"/>
              <a:cs typeface="+mn-ea"/>
              <a:sym typeface="+mn-lt"/>
            </a:endParaRPr>
          </a:p>
        </p:txBody>
      </p:sp>
      <p:pic>
        <p:nvPicPr>
          <p:cNvPr id="1447"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2" name="矩形 1"/>
          <p:cNvSpPr/>
          <p:nvPr/>
        </p:nvSpPr>
        <p:spPr>
          <a:xfrm>
            <a:off x="244475" y="1273761"/>
            <a:ext cx="6208983" cy="2554545"/>
          </a:xfrm>
          <a:prstGeom prst="rect">
            <a:avLst/>
          </a:prstGeom>
        </p:spPr>
        <p:txBody>
          <a:bodyPr wrap="square">
            <a:spAutoFit/>
          </a:bodyPr>
          <a:lstStyle/>
          <a:p>
            <a:r>
              <a:rPr lang="zh-CN" altLang="en-US" sz="1600" dirty="0" smtClean="0">
                <a:latin typeface="+mn-lt"/>
                <a:ea typeface="+mn-ea"/>
                <a:cs typeface="+mn-ea"/>
                <a:sym typeface="+mn-lt"/>
              </a:rPr>
              <a:t>腾讯云基于</a:t>
            </a:r>
            <a:r>
              <a:rPr lang="en-US" altLang="zh-CN" sz="1600" dirty="0" err="1" smtClean="0">
                <a:latin typeface="+mn-lt"/>
                <a:ea typeface="+mn-ea"/>
                <a:cs typeface="+mn-ea"/>
                <a:sym typeface="+mn-lt"/>
              </a:rPr>
              <a:t>ElasticSearch</a:t>
            </a:r>
            <a:r>
              <a:rPr lang="zh-CN" altLang="en-US" sz="1600" dirty="0" smtClean="0">
                <a:latin typeface="+mn-lt"/>
                <a:ea typeface="+mn-ea"/>
                <a:cs typeface="+mn-ea"/>
                <a:sym typeface="+mn-lt"/>
              </a:rPr>
              <a:t>自研的日志服务，目前包括腾讯云</a:t>
            </a:r>
            <a:r>
              <a:rPr lang="en-US" altLang="zh-CN" sz="1600" dirty="0" smtClean="0">
                <a:latin typeface="+mn-lt"/>
                <a:ea typeface="+mn-ea"/>
                <a:cs typeface="+mn-ea"/>
                <a:sym typeface="+mn-lt"/>
              </a:rPr>
              <a:t>CLB</a:t>
            </a:r>
            <a:r>
              <a:rPr lang="zh-CN" altLang="en-US" sz="1600" dirty="0" smtClean="0">
                <a:latin typeface="+mn-lt"/>
                <a:ea typeface="+mn-ea"/>
                <a:cs typeface="+mn-ea"/>
                <a:sym typeface="+mn-lt"/>
              </a:rPr>
              <a:t>，云监控等产品均使用该日志服务。</a:t>
            </a:r>
            <a:endParaRPr lang="en-US" altLang="zh-CN" sz="1600" dirty="0" smtClean="0">
              <a:latin typeface="+mn-lt"/>
              <a:ea typeface="+mn-ea"/>
              <a:cs typeface="+mn-ea"/>
              <a:sym typeface="+mn-lt"/>
            </a:endParaRPr>
          </a:p>
          <a:p>
            <a:endParaRPr lang="en-US" altLang="zh-CN" sz="1600" dirty="0" smtClean="0">
              <a:latin typeface="+mn-lt"/>
              <a:ea typeface="+mn-ea"/>
              <a:cs typeface="+mn-ea"/>
              <a:sym typeface="+mn-lt"/>
            </a:endParaRPr>
          </a:p>
          <a:p>
            <a:r>
              <a:rPr lang="en-US" altLang="zh-CN" sz="1600" dirty="0" smtClean="0">
                <a:latin typeface="+mn-lt"/>
                <a:ea typeface="+mn-ea"/>
                <a:cs typeface="+mn-ea"/>
                <a:sym typeface="+mn-lt"/>
              </a:rPr>
              <a:t>TSF</a:t>
            </a:r>
            <a:r>
              <a:rPr lang="zh-CN" altLang="en-US" sz="1600" dirty="0" smtClean="0">
                <a:latin typeface="+mn-lt"/>
                <a:ea typeface="+mn-ea"/>
                <a:cs typeface="+mn-ea"/>
                <a:sym typeface="+mn-lt"/>
              </a:rPr>
              <a:t> 日志服务具有如下特色功能：</a:t>
            </a:r>
            <a:endParaRPr lang="en-US" altLang="zh-CN" sz="1600" dirty="0" smtClean="0">
              <a:latin typeface="+mn-lt"/>
              <a:ea typeface="+mn-ea"/>
              <a:cs typeface="+mn-ea"/>
              <a:sym typeface="+mn-lt"/>
            </a:endParaRPr>
          </a:p>
          <a:p>
            <a:pPr marL="285750" indent="-285750">
              <a:buFont typeface="Arial" charset="0"/>
              <a:buChar char="•"/>
            </a:pPr>
            <a:r>
              <a:rPr lang="zh-CN" altLang="en-US" sz="1600" dirty="0" smtClean="0">
                <a:latin typeface="+mn-lt"/>
                <a:ea typeface="+mn-ea"/>
                <a:cs typeface="+mn-ea"/>
                <a:sym typeface="+mn-lt"/>
              </a:rPr>
              <a:t>查看错误日志的上下文环境</a:t>
            </a:r>
            <a:endParaRPr lang="en-US" altLang="zh-CN" sz="1600" dirty="0" smtClean="0">
              <a:latin typeface="+mn-lt"/>
              <a:ea typeface="+mn-ea"/>
              <a:cs typeface="+mn-ea"/>
              <a:sym typeface="+mn-lt"/>
            </a:endParaRPr>
          </a:p>
          <a:p>
            <a:pPr marL="285750" indent="-285750">
              <a:buFont typeface="Arial" charset="0"/>
              <a:buChar char="•"/>
            </a:pPr>
            <a:r>
              <a:rPr lang="zh-CN" altLang="en-US" sz="1600" dirty="0" smtClean="0">
                <a:latin typeface="+mn-lt"/>
                <a:ea typeface="+mn-ea"/>
                <a:cs typeface="+mn-ea"/>
                <a:sym typeface="+mn-lt"/>
              </a:rPr>
              <a:t>使用逻辑表，底层自动管理</a:t>
            </a:r>
            <a:r>
              <a:rPr lang="en-US" altLang="zh-CN" sz="1600" dirty="0" smtClean="0">
                <a:latin typeface="+mn-lt"/>
                <a:ea typeface="+mn-ea"/>
                <a:cs typeface="+mn-ea"/>
                <a:sym typeface="+mn-lt"/>
              </a:rPr>
              <a:t>Index</a:t>
            </a:r>
            <a:r>
              <a:rPr lang="zh-CN" altLang="en-US" sz="1600" dirty="0" smtClean="0">
                <a:latin typeface="+mn-lt"/>
                <a:ea typeface="+mn-ea"/>
                <a:cs typeface="+mn-ea"/>
                <a:sym typeface="+mn-lt"/>
              </a:rPr>
              <a:t>滚动</a:t>
            </a:r>
            <a:endParaRPr lang="en-US" altLang="zh-CN" sz="1600" dirty="0" smtClean="0">
              <a:latin typeface="+mn-lt"/>
              <a:ea typeface="+mn-ea"/>
              <a:cs typeface="+mn-ea"/>
              <a:sym typeface="+mn-lt"/>
            </a:endParaRPr>
          </a:p>
          <a:p>
            <a:pPr marL="285750" indent="-285750">
              <a:buFont typeface="Arial" charset="0"/>
              <a:buChar char="•"/>
            </a:pPr>
            <a:r>
              <a:rPr lang="zh-CN" altLang="en-US" sz="1600" dirty="0" smtClean="0">
                <a:latin typeface="+mn-lt"/>
                <a:ea typeface="+mn-ea"/>
                <a:cs typeface="+mn-ea"/>
                <a:sym typeface="+mn-lt"/>
              </a:rPr>
              <a:t>支持</a:t>
            </a:r>
            <a:r>
              <a:rPr lang="en-US" altLang="zh-CN" sz="1600" dirty="0" smtClean="0">
                <a:latin typeface="+mn-lt"/>
                <a:ea typeface="+mn-ea"/>
                <a:cs typeface="+mn-ea"/>
                <a:sym typeface="+mn-lt"/>
              </a:rPr>
              <a:t>SQL</a:t>
            </a:r>
            <a:r>
              <a:rPr lang="zh-CN" altLang="en-US" sz="1600" dirty="0" smtClean="0">
                <a:latin typeface="+mn-lt"/>
                <a:ea typeface="+mn-ea"/>
                <a:cs typeface="+mn-ea"/>
                <a:sym typeface="+mn-lt"/>
              </a:rPr>
              <a:t>的查询接口</a:t>
            </a:r>
            <a:endParaRPr lang="en-US" altLang="zh-CN" sz="1600" dirty="0" smtClean="0">
              <a:latin typeface="+mn-lt"/>
              <a:ea typeface="+mn-ea"/>
              <a:cs typeface="+mn-ea"/>
              <a:sym typeface="+mn-lt"/>
            </a:endParaRPr>
          </a:p>
          <a:p>
            <a:pPr marL="285750" indent="-285750">
              <a:buFont typeface="Arial" charset="0"/>
              <a:buChar char="•"/>
            </a:pPr>
            <a:r>
              <a:rPr lang="zh-CN" altLang="en-US" sz="1600" dirty="0" smtClean="0">
                <a:latin typeface="+mn-lt"/>
                <a:ea typeface="+mn-ea"/>
                <a:cs typeface="+mn-ea"/>
                <a:sym typeface="+mn-lt"/>
              </a:rPr>
              <a:t>支持转储，如转储到</a:t>
            </a:r>
            <a:r>
              <a:rPr lang="en-US" altLang="zh-CN" sz="1600" dirty="0" smtClean="0">
                <a:latin typeface="+mn-lt"/>
                <a:ea typeface="+mn-ea"/>
                <a:cs typeface="+mn-ea"/>
                <a:sym typeface="+mn-lt"/>
              </a:rPr>
              <a:t>COS</a:t>
            </a:r>
            <a:endParaRPr lang="en-US" altLang="zh-CN" sz="1600" dirty="0">
              <a:latin typeface="+mn-lt"/>
              <a:ea typeface="+mn-ea"/>
              <a:cs typeface="+mn-ea"/>
              <a:sym typeface="+mn-lt"/>
            </a:endParaRPr>
          </a:p>
          <a:p>
            <a:pPr marL="285750" indent="-285750">
              <a:buFont typeface="Arial" charset="0"/>
              <a:buChar char="•"/>
            </a:pPr>
            <a:endParaRPr lang="en-US" altLang="zh-CN" sz="1600" dirty="0">
              <a:latin typeface="+mn-lt"/>
              <a:ea typeface="+mn-ea"/>
              <a:cs typeface="+mn-ea"/>
              <a:sym typeface="+mn-lt"/>
            </a:endParaRPr>
          </a:p>
          <a:p>
            <a:endParaRPr lang="zh-CN" altLang="mr-IN" sz="1600" dirty="0">
              <a:latin typeface="+mn-lt"/>
              <a:ea typeface="+mn-ea"/>
              <a:cs typeface="+mn-ea"/>
              <a:sym typeface="+mn-lt"/>
            </a:endParaRP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2" y="2235279"/>
            <a:ext cx="709612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6975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轻量部署</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602043540"/>
              </p:ext>
            </p:extLst>
          </p:nvPr>
        </p:nvGraphicFramePr>
        <p:xfrm>
          <a:off x="1103971" y="1678670"/>
          <a:ext cx="8940100" cy="2199640"/>
        </p:xfrm>
        <a:graphic>
          <a:graphicData uri="http://schemas.openxmlformats.org/drawingml/2006/table">
            <a:tbl>
              <a:tblPr firstRow="1" bandRow="1">
                <a:tableStyleId>{5940675A-B579-460E-94D1-54222C63F5DA}</a:tableStyleId>
              </a:tblPr>
              <a:tblGrid>
                <a:gridCol w="1788020"/>
                <a:gridCol w="1788020"/>
                <a:gridCol w="1788020"/>
                <a:gridCol w="1788020"/>
                <a:gridCol w="1788020"/>
              </a:tblGrid>
              <a:tr h="370840">
                <a:tc>
                  <a:txBody>
                    <a:bodyPr/>
                    <a:lstStyle/>
                    <a:p>
                      <a:r>
                        <a:rPr lang="zh-CN" altLang="en-US" dirty="0" smtClean="0"/>
                        <a:t>功能点</a:t>
                      </a:r>
                      <a:endParaRPr lang="zh-CN" altLang="en-US" dirty="0"/>
                    </a:p>
                  </a:txBody>
                  <a:tcPr/>
                </a:tc>
                <a:tc>
                  <a:txBody>
                    <a:bodyPr/>
                    <a:lstStyle/>
                    <a:p>
                      <a:r>
                        <a:rPr lang="zh-CN" altLang="en-US" dirty="0" smtClean="0"/>
                        <a:t>数量</a:t>
                      </a:r>
                      <a:endParaRPr lang="zh-CN" altLang="en-US" dirty="0"/>
                    </a:p>
                  </a:txBody>
                  <a:tcPr/>
                </a:tc>
                <a:tc>
                  <a:txBody>
                    <a:bodyPr/>
                    <a:lstStyle/>
                    <a:p>
                      <a:r>
                        <a:rPr lang="zh-CN" altLang="en-US" dirty="0" smtClean="0"/>
                        <a:t>形式</a:t>
                      </a:r>
                      <a:endParaRPr lang="zh-CN" altLang="en-US" dirty="0"/>
                    </a:p>
                  </a:txBody>
                  <a:tcPr/>
                </a:tc>
                <a:tc>
                  <a:txBody>
                    <a:bodyPr/>
                    <a:lstStyle/>
                    <a:p>
                      <a:r>
                        <a:rPr lang="zh-CN" altLang="en-US" dirty="0" smtClean="0"/>
                        <a:t>配置</a:t>
                      </a:r>
                      <a:endParaRPr lang="zh-CN" altLang="en-US" dirty="0"/>
                    </a:p>
                  </a:txBody>
                  <a:tcPr/>
                </a:tc>
                <a:tc>
                  <a:txBody>
                    <a:bodyPr/>
                    <a:lstStyle/>
                    <a:p>
                      <a:r>
                        <a:rPr lang="zh-CN" altLang="en-US" dirty="0" smtClean="0"/>
                        <a:t>是否必备</a:t>
                      </a:r>
                      <a:endParaRPr lang="zh-CN" altLang="en-US" dirty="0"/>
                    </a:p>
                  </a:txBody>
                  <a:tcPr/>
                </a:tc>
              </a:tr>
              <a:tr h="370840">
                <a:tc>
                  <a:txBody>
                    <a:bodyPr/>
                    <a:lstStyle/>
                    <a:p>
                      <a:r>
                        <a:rPr lang="zh-CN" altLang="en-US" sz="1800" dirty="0" smtClean="0"/>
                        <a:t>基础环境 </a:t>
                      </a:r>
                      <a:endParaRPr lang="zh-CN" altLang="en-US" dirty="0"/>
                    </a:p>
                  </a:txBody>
                  <a:tcPr/>
                </a:tc>
                <a:tc>
                  <a:txBody>
                    <a:bodyPr/>
                    <a:lstStyle/>
                    <a:p>
                      <a:r>
                        <a:rPr lang="en-US" altLang="zh-CN" sz="1800" dirty="0" smtClean="0"/>
                        <a:t>6</a:t>
                      </a:r>
                      <a:r>
                        <a:rPr lang="zh-CN" altLang="en-US" sz="1800" dirty="0" smtClean="0"/>
                        <a:t>台</a:t>
                      </a:r>
                      <a:endParaRPr lang="zh-CN" altLang="en-US" dirty="0"/>
                    </a:p>
                  </a:txBody>
                  <a:tcPr/>
                </a:tc>
                <a:tc>
                  <a:txBody>
                    <a:bodyPr/>
                    <a:lstStyle/>
                    <a:p>
                      <a:r>
                        <a:rPr lang="zh-CN" altLang="en-US" sz="1800" dirty="0" smtClean="0"/>
                        <a:t>虚拟机</a:t>
                      </a:r>
                      <a:r>
                        <a:rPr lang="en-US" altLang="zh-CN" sz="1800" dirty="0" smtClean="0"/>
                        <a:t>/</a:t>
                      </a:r>
                      <a:r>
                        <a:rPr lang="zh-CN" altLang="en-US" sz="1800" dirty="0" smtClean="0"/>
                        <a:t>物理机</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4</a:t>
                      </a:r>
                      <a:r>
                        <a:rPr lang="zh-CN" altLang="en-US" sz="1800" dirty="0" smtClean="0"/>
                        <a:t>核</a:t>
                      </a:r>
                      <a:r>
                        <a:rPr lang="en-US" altLang="zh-CN" sz="1800" dirty="0" smtClean="0"/>
                        <a:t>8G </a:t>
                      </a:r>
                      <a:r>
                        <a:rPr lang="en-US" altLang="zh-CN" sz="1800" dirty="0" err="1" smtClean="0"/>
                        <a:t>radhat</a:t>
                      </a:r>
                      <a:r>
                        <a:rPr lang="en-US" altLang="zh-CN" sz="1800" dirty="0" smtClean="0"/>
                        <a:t> 7.2</a:t>
                      </a:r>
                    </a:p>
                    <a:p>
                      <a:endParaRPr lang="zh-CN" altLang="en-US" dirty="0"/>
                    </a:p>
                  </a:txBody>
                  <a:tcPr/>
                </a:tc>
                <a:tc>
                  <a:txBody>
                    <a:bodyPr/>
                    <a:lstStyle/>
                    <a:p>
                      <a:r>
                        <a:rPr lang="zh-CN" altLang="en-US" dirty="0" smtClean="0"/>
                        <a:t>（必备）</a:t>
                      </a:r>
                      <a:endParaRPr lang="zh-CN" altLang="en-US" dirty="0"/>
                    </a:p>
                  </a:txBody>
                  <a:tcPr/>
                </a:tc>
              </a:tr>
              <a:tr h="370840">
                <a:tc>
                  <a:txBody>
                    <a:bodyPr/>
                    <a:lstStyle/>
                    <a:p>
                      <a:r>
                        <a:rPr lang="zh-CN" altLang="en-US" sz="1800" dirty="0" smtClean="0"/>
                        <a:t>应用部署</a:t>
                      </a:r>
                      <a:endParaRPr lang="zh-CN" altLang="en-US" dirty="0"/>
                    </a:p>
                  </a:txBody>
                  <a:tcPr/>
                </a:tc>
                <a:tc>
                  <a:txBody>
                    <a:bodyPr/>
                    <a:lstStyle/>
                    <a:p>
                      <a:r>
                        <a:rPr lang="en-US" altLang="zh-CN" sz="1800" dirty="0" smtClean="0"/>
                        <a:t>3~5</a:t>
                      </a:r>
                      <a:r>
                        <a:rPr lang="zh-CN" altLang="en-US" sz="1800" dirty="0" smtClean="0"/>
                        <a:t>台</a:t>
                      </a:r>
                      <a:endParaRPr lang="zh-CN" altLang="en-US" dirty="0"/>
                    </a:p>
                  </a:txBody>
                  <a:tcPr/>
                </a:tc>
                <a:tc>
                  <a:txBody>
                    <a:bodyPr/>
                    <a:lstStyle/>
                    <a:p>
                      <a:r>
                        <a:rPr lang="zh-CN" altLang="en-US" sz="1800" dirty="0" smtClean="0"/>
                        <a:t>虚拟机</a:t>
                      </a:r>
                      <a:r>
                        <a:rPr lang="en-US" altLang="zh-CN" sz="1800" dirty="0" smtClean="0"/>
                        <a:t>/</a:t>
                      </a:r>
                      <a:r>
                        <a:rPr lang="zh-CN" altLang="en-US" sz="1800" dirty="0" smtClean="0"/>
                        <a:t>物理机</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核</a:t>
                      </a:r>
                      <a:r>
                        <a:rPr lang="en-US" altLang="zh-CN" sz="1800" dirty="0" smtClean="0"/>
                        <a:t>8G </a:t>
                      </a:r>
                      <a:r>
                        <a:rPr lang="en-US" altLang="zh-CN" sz="1800" dirty="0" err="1" smtClean="0"/>
                        <a:t>radhat</a:t>
                      </a:r>
                      <a:r>
                        <a:rPr lang="en-US" altLang="zh-CN" sz="1800" dirty="0" smtClean="0"/>
                        <a:t> 7.2</a:t>
                      </a:r>
                    </a:p>
                    <a:p>
                      <a:endParaRPr lang="zh-CN" altLang="en-US" dirty="0"/>
                    </a:p>
                  </a:txBody>
                  <a:tcPr/>
                </a:tc>
                <a:tc>
                  <a:txBody>
                    <a:bodyPr/>
                    <a:lstStyle/>
                    <a:p>
                      <a:r>
                        <a:rPr lang="zh-CN" altLang="en-US" dirty="0" smtClean="0"/>
                        <a:t>（业务可选）</a:t>
                      </a:r>
                      <a:endParaRPr lang="zh-CN" altLang="en-US" dirty="0"/>
                    </a:p>
                  </a:txBody>
                  <a:tcPr/>
                </a:tc>
              </a:tr>
            </a:tbl>
          </a:graphicData>
        </a:graphic>
      </p:graphicFrame>
    </p:spTree>
    <p:extLst>
      <p:ext uri="{BB962C8B-B14F-4D97-AF65-F5344CB8AC3E}">
        <p14:creationId xmlns:p14="http://schemas.microsoft.com/office/powerpoint/2010/main" val="3540402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268" name="矩形 1"/>
          <p:cNvSpPr txBox="1"/>
          <p:nvPr/>
        </p:nvSpPr>
        <p:spPr>
          <a:xfrm>
            <a:off x="620883" y="430773"/>
            <a:ext cx="10227721" cy="36932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b="1">
                <a:latin typeface="Calibri"/>
                <a:ea typeface="Calibri"/>
                <a:cs typeface="Calibri"/>
                <a:sym typeface="Calibri"/>
              </a:defRPr>
            </a:pPr>
            <a:endParaRPr dirty="0">
              <a:latin typeface="+mn-lt"/>
              <a:ea typeface="+mn-ea"/>
              <a:cs typeface="+mn-ea"/>
              <a:sym typeface="+mn-lt"/>
            </a:endParaRPr>
          </a:p>
        </p:txBody>
      </p:sp>
      <p:sp>
        <p:nvSpPr>
          <p:cNvPr id="2" name="标题 1"/>
          <p:cNvSpPr>
            <a:spLocks noGrp="1"/>
          </p:cNvSpPr>
          <p:nvPr>
            <p:ph type="title"/>
          </p:nvPr>
        </p:nvSpPr>
        <p:spPr>
          <a:xfrm>
            <a:off x="476944" y="1105512"/>
            <a:ext cx="10515600" cy="568886"/>
          </a:xfrm>
        </p:spPr>
        <p:txBody>
          <a:bodyPr/>
          <a:lstStyle/>
          <a:p>
            <a:r>
              <a:rPr lang="zh-CN" altLang="en-US" sz="3200" dirty="0">
                <a:cs typeface="+mn-ea"/>
                <a:sym typeface="+mn-lt"/>
              </a:rPr>
              <a:t>微服务架构，存在的问题</a:t>
            </a:r>
            <a:r>
              <a:rPr lang="zh-CN" altLang="en-US" sz="3200" dirty="0" smtClean="0">
                <a:cs typeface="+mn-ea"/>
                <a:sym typeface="+mn-lt"/>
              </a:rPr>
              <a:t>？</a:t>
            </a:r>
            <a:endParaRPr lang="zh-CN" altLang="en-US" dirty="0">
              <a:latin typeface="+mn-lt"/>
              <a:ea typeface="+mn-ea"/>
              <a:cs typeface="+mn-ea"/>
              <a:sym typeface="+mn-lt"/>
            </a:endParaRPr>
          </a:p>
        </p:txBody>
      </p:sp>
      <p:sp>
        <p:nvSpPr>
          <p:cNvPr id="3" name="矩形 2"/>
          <p:cNvSpPr/>
          <p:nvPr/>
        </p:nvSpPr>
        <p:spPr>
          <a:xfrm>
            <a:off x="3048000" y="1874729"/>
            <a:ext cx="6096000" cy="3108543"/>
          </a:xfrm>
          <a:prstGeom prst="rect">
            <a:avLst/>
          </a:prstGeom>
        </p:spPr>
        <p:txBody>
          <a:bodyPr>
            <a:spAutoFit/>
          </a:bodyPr>
          <a:lstStyle/>
          <a:p>
            <a:pPr>
              <a:defRPr b="1">
                <a:latin typeface="Calibri"/>
                <a:ea typeface="Calibri"/>
                <a:cs typeface="Calibri"/>
                <a:sym typeface="Calibri"/>
              </a:defRPr>
            </a:pPr>
            <a:endParaRPr lang="zh-CN" altLang="en-US" sz="2000" b="1" dirty="0">
              <a:cs typeface="+mn-ea"/>
              <a:sym typeface="+mn-lt"/>
            </a:endParaRPr>
          </a:p>
          <a:p>
            <a:pPr>
              <a:defRPr sz="1600">
                <a:latin typeface="Calibri"/>
                <a:ea typeface="Calibri"/>
                <a:cs typeface="Calibri"/>
                <a:sym typeface="Calibri"/>
              </a:defRPr>
            </a:pPr>
            <a:r>
              <a:rPr lang="en-US" altLang="zh-CN" dirty="0">
                <a:cs typeface="+mn-ea"/>
                <a:sym typeface="+mn-lt"/>
              </a:rPr>
              <a:t>1</a:t>
            </a:r>
            <a:r>
              <a:rPr lang="zh-CN" altLang="en-US" dirty="0">
                <a:cs typeface="+mn-ea"/>
                <a:sym typeface="+mn-lt"/>
              </a:rPr>
              <a:t>、服务之间如何发现？</a:t>
            </a:r>
          </a:p>
          <a:p>
            <a:pPr>
              <a:defRPr sz="1600">
                <a:latin typeface="Calibri"/>
                <a:ea typeface="Calibri"/>
                <a:cs typeface="Calibri"/>
                <a:sym typeface="Calibri"/>
              </a:defRPr>
            </a:pPr>
            <a:endParaRPr lang="zh-CN" altLang="en-US" dirty="0">
              <a:cs typeface="+mn-ea"/>
              <a:sym typeface="+mn-lt"/>
            </a:endParaRPr>
          </a:p>
          <a:p>
            <a:pPr>
              <a:defRPr sz="1600">
                <a:latin typeface="Calibri"/>
                <a:ea typeface="Calibri"/>
                <a:cs typeface="Calibri"/>
                <a:sym typeface="Calibri"/>
              </a:defRPr>
            </a:pPr>
            <a:r>
              <a:rPr lang="en-US" altLang="zh-CN" dirty="0">
                <a:cs typeface="+mn-ea"/>
                <a:sym typeface="+mn-lt"/>
              </a:rPr>
              <a:t>2</a:t>
            </a:r>
            <a:r>
              <a:rPr lang="zh-CN" altLang="en-US" dirty="0">
                <a:cs typeface="+mn-ea"/>
                <a:sym typeface="+mn-lt"/>
              </a:rPr>
              <a:t>、如何理清复杂的服务依赖关系？</a:t>
            </a:r>
          </a:p>
          <a:p>
            <a:pPr>
              <a:defRPr sz="1600">
                <a:latin typeface="Calibri"/>
                <a:ea typeface="Calibri"/>
                <a:cs typeface="Calibri"/>
                <a:sym typeface="Calibri"/>
              </a:defRPr>
            </a:pPr>
            <a:endParaRPr lang="zh-CN" altLang="en-US" dirty="0">
              <a:cs typeface="+mn-ea"/>
              <a:sym typeface="+mn-lt"/>
            </a:endParaRPr>
          </a:p>
          <a:p>
            <a:pPr>
              <a:defRPr sz="1600">
                <a:latin typeface="Calibri"/>
                <a:ea typeface="Calibri"/>
                <a:cs typeface="Calibri"/>
                <a:sym typeface="Calibri"/>
              </a:defRPr>
            </a:pPr>
            <a:r>
              <a:rPr lang="en-US" altLang="zh-CN" dirty="0">
                <a:cs typeface="+mn-ea"/>
                <a:sym typeface="+mn-lt"/>
              </a:rPr>
              <a:t>3</a:t>
            </a:r>
            <a:r>
              <a:rPr lang="zh-CN" altLang="en-US" dirty="0">
                <a:cs typeface="+mn-ea"/>
                <a:sym typeface="+mn-lt"/>
              </a:rPr>
              <a:t>、服务健康状况（如访问量、响应时间、并发数等）如何监控？</a:t>
            </a:r>
          </a:p>
          <a:p>
            <a:pPr>
              <a:defRPr sz="1600">
                <a:latin typeface="Calibri"/>
                <a:ea typeface="Calibri"/>
                <a:cs typeface="Calibri"/>
                <a:sym typeface="Calibri"/>
              </a:defRPr>
            </a:pPr>
            <a:endParaRPr lang="zh-CN" altLang="en-US" dirty="0">
              <a:cs typeface="+mn-ea"/>
              <a:sym typeface="+mn-lt"/>
            </a:endParaRPr>
          </a:p>
          <a:p>
            <a:pPr>
              <a:defRPr sz="1600">
                <a:latin typeface="Calibri"/>
                <a:ea typeface="Calibri"/>
                <a:cs typeface="Calibri"/>
                <a:sym typeface="Calibri"/>
              </a:defRPr>
            </a:pPr>
            <a:r>
              <a:rPr lang="en-US" altLang="zh-CN" dirty="0">
                <a:cs typeface="+mn-ea"/>
                <a:sym typeface="+mn-lt"/>
              </a:rPr>
              <a:t>4</a:t>
            </a:r>
            <a:r>
              <a:rPr lang="zh-CN" altLang="en-US" dirty="0">
                <a:cs typeface="+mn-ea"/>
                <a:sym typeface="+mn-lt"/>
              </a:rPr>
              <a:t>、如何对服务进行扩缩容？</a:t>
            </a:r>
          </a:p>
          <a:p>
            <a:pPr>
              <a:defRPr sz="1600">
                <a:latin typeface="Calibri"/>
                <a:ea typeface="Calibri"/>
                <a:cs typeface="Calibri"/>
                <a:sym typeface="Calibri"/>
              </a:defRPr>
            </a:pPr>
            <a:endParaRPr lang="zh-CN" altLang="en-US" dirty="0">
              <a:cs typeface="+mn-ea"/>
              <a:sym typeface="+mn-lt"/>
            </a:endParaRPr>
          </a:p>
          <a:p>
            <a:pPr>
              <a:defRPr sz="1600">
                <a:latin typeface="Calibri"/>
                <a:ea typeface="Calibri"/>
                <a:cs typeface="Calibri"/>
                <a:sym typeface="Calibri"/>
              </a:defRPr>
            </a:pPr>
            <a:r>
              <a:rPr lang="en-US" altLang="zh-CN" dirty="0">
                <a:cs typeface="+mn-ea"/>
                <a:sym typeface="+mn-lt"/>
              </a:rPr>
              <a:t>5</a:t>
            </a:r>
            <a:r>
              <a:rPr lang="zh-CN" altLang="en-US" dirty="0">
                <a:cs typeface="+mn-ea"/>
                <a:sym typeface="+mn-lt"/>
              </a:rPr>
              <a:t>、如何做容量规划？</a:t>
            </a:r>
          </a:p>
          <a:p>
            <a:pPr>
              <a:defRPr sz="1600">
                <a:latin typeface="Calibri"/>
                <a:ea typeface="Calibri"/>
                <a:cs typeface="Calibri"/>
                <a:sym typeface="Calibri"/>
              </a:defRPr>
            </a:pPr>
            <a:endParaRPr lang="zh-CN" altLang="en-US" dirty="0">
              <a:cs typeface="+mn-ea"/>
              <a:sym typeface="+mn-lt"/>
            </a:endParaRPr>
          </a:p>
          <a:p>
            <a:pPr>
              <a:defRPr sz="1600">
                <a:latin typeface="Calibri"/>
                <a:ea typeface="Calibri"/>
                <a:cs typeface="Calibri"/>
                <a:sym typeface="Calibri"/>
              </a:defRPr>
            </a:pPr>
            <a:r>
              <a:rPr lang="en-US" altLang="zh-CN" dirty="0">
                <a:cs typeface="+mn-ea"/>
                <a:sym typeface="+mn-lt"/>
              </a:rPr>
              <a:t>6</a:t>
            </a:r>
            <a:r>
              <a:rPr lang="zh-CN" altLang="en-US" dirty="0">
                <a:cs typeface="+mn-ea"/>
                <a:sym typeface="+mn-lt"/>
              </a:rPr>
              <a:t>、如何保证服务的安全访问（权限控制）？</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矩形 22"/>
          <p:cNvSpPr txBox="1"/>
          <p:nvPr/>
        </p:nvSpPr>
        <p:spPr>
          <a:xfrm>
            <a:off x="1218668" y="2638874"/>
            <a:ext cx="3866137" cy="156965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defRPr sz="1600" b="1">
                <a:solidFill>
                  <a:srgbClr val="2E75B6"/>
                </a:solidFill>
                <a:latin typeface="Calibri"/>
                <a:ea typeface="Calibri"/>
                <a:cs typeface="Calibri"/>
                <a:sym typeface="Calibri"/>
              </a:defRPr>
            </a:pPr>
            <a:r>
              <a:rPr dirty="0">
                <a:latin typeface="+mn-lt"/>
                <a:ea typeface="+mn-ea"/>
                <a:cs typeface="+mn-ea"/>
                <a:sym typeface="+mn-lt"/>
              </a:rPr>
              <a:t> </a:t>
            </a:r>
            <a:r>
              <a:rPr dirty="0" smtClean="0">
                <a:latin typeface="+mn-lt"/>
                <a:ea typeface="+mn-ea"/>
                <a:cs typeface="+mn-ea"/>
                <a:sym typeface="+mn-lt"/>
              </a:rPr>
              <a:t>腾讯云分布式服务治理平台</a:t>
            </a:r>
            <a:r>
              <a:rPr b="0" dirty="0">
                <a:solidFill>
                  <a:srgbClr val="000000"/>
                </a:solidFill>
                <a:latin typeface="+mn-lt"/>
                <a:ea typeface="+mn-ea"/>
                <a:cs typeface="+mn-ea"/>
                <a:sym typeface="+mn-lt"/>
              </a:rPr>
              <a:t>，是一个围绕服务注册发现、管理、微服务、服务持续集成的PaaS平台，</a:t>
            </a:r>
            <a:r>
              <a:rPr b="0" dirty="0" smtClean="0">
                <a:solidFill>
                  <a:srgbClr val="000000"/>
                </a:solidFill>
                <a:latin typeface="+mn-lt"/>
                <a:ea typeface="+mn-ea"/>
                <a:cs typeface="+mn-ea"/>
                <a:sym typeface="+mn-lt"/>
              </a:rPr>
              <a:t>提供多样的应用发布能力和轻量级微服务解决方案</a:t>
            </a:r>
            <a:r>
              <a:rPr lang="zh-CN" altLang="en-US" b="0" dirty="0" smtClean="0">
                <a:solidFill>
                  <a:srgbClr val="000000"/>
                </a:solidFill>
                <a:latin typeface="+mn-lt"/>
                <a:ea typeface="+mn-ea"/>
                <a:cs typeface="+mn-ea"/>
                <a:sym typeface="+mn-lt"/>
              </a:rPr>
              <a:t>。</a:t>
            </a:r>
            <a:endParaRPr b="0" dirty="0">
              <a:solidFill>
                <a:srgbClr val="000000"/>
              </a:solidFill>
              <a:latin typeface="+mn-lt"/>
              <a:ea typeface="+mn-ea"/>
              <a:cs typeface="+mn-ea"/>
              <a:sym typeface="+mn-lt"/>
            </a:endParaRPr>
          </a:p>
        </p:txBody>
      </p:sp>
      <p:pic>
        <p:nvPicPr>
          <p:cNvPr id="48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490" name="Rectangle 2"/>
          <p:cNvSpPr txBox="1"/>
          <p:nvPr/>
        </p:nvSpPr>
        <p:spPr>
          <a:xfrm>
            <a:off x="301625" y="258173"/>
            <a:ext cx="11541125" cy="692152"/>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lvl1pPr>
              <a:lnSpc>
                <a:spcPct val="90000"/>
              </a:lnSpc>
              <a:defRPr sz="2400">
                <a:solidFill>
                  <a:srgbClr val="00A3FF"/>
                </a:solidFill>
                <a:latin typeface="微软雅黑"/>
                <a:ea typeface="微软雅黑"/>
                <a:cs typeface="微软雅黑"/>
                <a:sym typeface="微软雅黑"/>
              </a:defRPr>
            </a:lvl1pPr>
          </a:lstStyle>
          <a:p>
            <a:endParaRPr dirty="0">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6882715" y="1767129"/>
            <a:ext cx="3781043" cy="3269226"/>
          </a:xfrm>
          <a:prstGeom prst="rect">
            <a:avLst/>
          </a:prstGeom>
        </p:spPr>
      </p:pic>
      <p:sp>
        <p:nvSpPr>
          <p:cNvPr id="3" name="标题 2"/>
          <p:cNvSpPr>
            <a:spLocks noGrp="1"/>
          </p:cNvSpPr>
          <p:nvPr>
            <p:ph type="title"/>
          </p:nvPr>
        </p:nvSpPr>
        <p:spPr/>
        <p:txBody>
          <a:bodyPr/>
          <a:lstStyle/>
          <a:p>
            <a:r>
              <a:rPr lang="zh-CN" altLang="en-US" sz="3200" dirty="0">
                <a:cs typeface="+mn-ea"/>
                <a:sym typeface="+mn-lt"/>
              </a:rPr>
              <a:t>腾讯分布式服务框架（</a:t>
            </a:r>
            <a:r>
              <a:rPr lang="en-US" altLang="zh-CN" sz="3200" dirty="0" err="1">
                <a:cs typeface="+mn-ea"/>
                <a:sym typeface="+mn-lt"/>
              </a:rPr>
              <a:t>Tencent</a:t>
            </a:r>
            <a:r>
              <a:rPr lang="en-US" altLang="zh-CN" sz="3200" dirty="0">
                <a:cs typeface="+mn-ea"/>
                <a:sym typeface="+mn-lt"/>
              </a:rPr>
              <a:t> Service Framework)</a:t>
            </a:r>
            <a:br>
              <a:rPr lang="en-US" altLang="zh-CN" sz="3200" dirty="0">
                <a:cs typeface="+mn-ea"/>
                <a:sym typeface="+mn-lt"/>
              </a:rPr>
            </a:br>
            <a:endParaRPr lang="zh-CN" altLang="en-US"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矩形 22"/>
          <p:cNvSpPr txBox="1"/>
          <p:nvPr/>
        </p:nvSpPr>
        <p:spPr>
          <a:xfrm>
            <a:off x="301625" y="1187661"/>
            <a:ext cx="3801432" cy="3785648"/>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defRPr sz="1600" b="1">
                <a:solidFill>
                  <a:srgbClr val="2E75B6"/>
                </a:solidFill>
                <a:latin typeface="Calibri"/>
                <a:ea typeface="Calibri"/>
                <a:cs typeface="Calibri"/>
                <a:sym typeface="Calibri"/>
              </a:defRPr>
            </a:pPr>
            <a:r>
              <a:rPr dirty="0">
                <a:latin typeface="+mn-lt"/>
                <a:ea typeface="+mn-ea"/>
                <a:cs typeface="+mn-ea"/>
                <a:sym typeface="+mn-lt"/>
              </a:rPr>
              <a:t>         腾讯云分布式服务治理平台</a:t>
            </a:r>
            <a:r>
              <a:rPr b="0" dirty="0">
                <a:solidFill>
                  <a:srgbClr val="000000"/>
                </a:solidFill>
                <a:latin typeface="+mn-lt"/>
                <a:ea typeface="+mn-ea"/>
                <a:cs typeface="+mn-ea"/>
                <a:sym typeface="+mn-lt"/>
              </a:rPr>
              <a:t>，是一个围绕服务注册发现、管理、微服务、服务持续集成的PaaS平台，</a:t>
            </a:r>
            <a:r>
              <a:rPr b="0" dirty="0" smtClean="0">
                <a:solidFill>
                  <a:srgbClr val="000000"/>
                </a:solidFill>
                <a:latin typeface="+mn-lt"/>
                <a:ea typeface="+mn-ea"/>
                <a:cs typeface="+mn-ea"/>
                <a:sym typeface="+mn-lt"/>
              </a:rPr>
              <a:t>提供多样的应用发布能力和轻量级微服务解决方案</a:t>
            </a:r>
            <a:r>
              <a:rPr lang="zh-CN" altLang="en-US" b="1" dirty="0" smtClean="0">
                <a:solidFill>
                  <a:srgbClr val="2E75B6"/>
                </a:solidFill>
                <a:latin typeface="+mn-lt"/>
                <a:ea typeface="+mn-ea"/>
                <a:cs typeface="+mn-ea"/>
                <a:sym typeface="+mn-lt"/>
              </a:rPr>
              <a:t>。子产品包括：</a:t>
            </a:r>
            <a:endParaRPr lang="en-US" altLang="zh-CN" b="1" dirty="0" smtClean="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endParaRPr lang="en-US"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r>
              <a:rPr lang="en-US" altLang="zh-CN" sz="1600" b="1" dirty="0">
                <a:solidFill>
                  <a:srgbClr val="2E75B6"/>
                </a:solidFill>
                <a:latin typeface="+mn-lt"/>
                <a:ea typeface="+mn-ea"/>
                <a:cs typeface="+mn-ea"/>
                <a:sym typeface="+mn-lt"/>
              </a:rPr>
              <a:t>API</a:t>
            </a:r>
            <a:r>
              <a:rPr lang="zh-CN" altLang="en-US" sz="1600" b="1" dirty="0">
                <a:solidFill>
                  <a:srgbClr val="2E75B6"/>
                </a:solidFill>
                <a:latin typeface="+mn-lt"/>
                <a:ea typeface="+mn-ea"/>
                <a:cs typeface="+mn-ea"/>
                <a:sym typeface="+mn-lt"/>
              </a:rPr>
              <a:t> 网关</a:t>
            </a:r>
            <a:endParaRPr lang="en-US" altLang="zh-CN"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endParaRPr lang="en-US"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r>
              <a:rPr lang="zh-CN" altLang="en-US" sz="1600" b="1" dirty="0">
                <a:solidFill>
                  <a:srgbClr val="2E75B6"/>
                </a:solidFill>
                <a:latin typeface="+mn-lt"/>
                <a:ea typeface="+mn-ea"/>
                <a:cs typeface="+mn-ea"/>
                <a:sym typeface="+mn-lt"/>
              </a:rPr>
              <a:t>消息队列</a:t>
            </a:r>
            <a:endParaRPr lang="en-US" altLang="zh-CN"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endParaRPr lang="en-US"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r>
              <a:rPr lang="zh-CN" altLang="en-US" sz="1600" b="1" dirty="0">
                <a:solidFill>
                  <a:srgbClr val="2E75B6"/>
                </a:solidFill>
                <a:latin typeface="+mn-lt"/>
                <a:ea typeface="+mn-ea"/>
                <a:cs typeface="+mn-ea"/>
                <a:sym typeface="+mn-lt"/>
              </a:rPr>
              <a:t>分布式配置</a:t>
            </a:r>
            <a:endParaRPr lang="en-US" altLang="zh-CN"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endParaRPr lang="en-US"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r>
              <a:rPr lang="zh-CN" altLang="en-US" sz="1600" b="1" dirty="0">
                <a:solidFill>
                  <a:srgbClr val="2E75B6"/>
                </a:solidFill>
                <a:latin typeface="+mn-lt"/>
                <a:ea typeface="+mn-ea"/>
                <a:cs typeface="+mn-ea"/>
                <a:sym typeface="+mn-lt"/>
              </a:rPr>
              <a:t>分布式事务</a:t>
            </a:r>
            <a:endParaRPr lang="en-US" altLang="zh-CN"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endParaRPr lang="en-US" sz="1600" b="1" dirty="0">
              <a:solidFill>
                <a:srgbClr val="2E75B6"/>
              </a:solidFill>
              <a:latin typeface="+mn-lt"/>
              <a:ea typeface="+mn-ea"/>
              <a:cs typeface="+mn-ea"/>
              <a:sym typeface="+mn-lt"/>
            </a:endParaRPr>
          </a:p>
          <a:p>
            <a:pPr>
              <a:defRPr sz="1600" b="1">
                <a:solidFill>
                  <a:srgbClr val="2E75B6"/>
                </a:solidFill>
                <a:latin typeface="Calibri"/>
                <a:ea typeface="Calibri"/>
                <a:cs typeface="Calibri"/>
                <a:sym typeface="Calibri"/>
              </a:defRPr>
            </a:pPr>
            <a:r>
              <a:rPr lang="zh-CN" altLang="en-US" sz="1600" b="1" dirty="0">
                <a:solidFill>
                  <a:srgbClr val="2E75B6"/>
                </a:solidFill>
                <a:latin typeface="+mn-lt"/>
                <a:ea typeface="+mn-ea"/>
                <a:cs typeface="+mn-ea"/>
                <a:sym typeface="+mn-lt"/>
              </a:rPr>
              <a:t>分布式计算调度等能力</a:t>
            </a:r>
            <a:endParaRPr lang="en-US" sz="1600" b="1" dirty="0">
              <a:solidFill>
                <a:srgbClr val="2E75B6"/>
              </a:solidFill>
              <a:latin typeface="+mn-lt"/>
              <a:ea typeface="+mn-ea"/>
              <a:cs typeface="+mn-ea"/>
              <a:sym typeface="+mn-lt"/>
            </a:endParaRPr>
          </a:p>
        </p:txBody>
      </p:sp>
      <p:pic>
        <p:nvPicPr>
          <p:cNvPr id="489" name="Picture 5" descr="Picture 5"/>
          <p:cNvPicPr>
            <a:picLocks noChangeAspect="1"/>
          </p:cNvPicPr>
          <p:nvPr/>
        </p:nvPicPr>
        <p:blipFill>
          <a:blip r:embed="rId2">
            <a:extLst/>
          </a:blip>
          <a:stretch>
            <a:fillRect/>
          </a:stretch>
        </p:blipFill>
        <p:spPr>
          <a:xfrm>
            <a:off x="11258550" y="296863"/>
            <a:ext cx="434975" cy="503238"/>
          </a:xfrm>
          <a:prstGeom prst="rect">
            <a:avLst/>
          </a:prstGeom>
          <a:ln w="12700">
            <a:miter lim="400000"/>
          </a:ln>
        </p:spPr>
      </p:pic>
      <p:sp>
        <p:nvSpPr>
          <p:cNvPr id="3" name="标题 2"/>
          <p:cNvSpPr>
            <a:spLocks noGrp="1"/>
          </p:cNvSpPr>
          <p:nvPr>
            <p:ph type="title"/>
          </p:nvPr>
        </p:nvSpPr>
        <p:spPr>
          <a:xfrm>
            <a:off x="301625" y="87058"/>
            <a:ext cx="10515600" cy="568886"/>
          </a:xfrm>
        </p:spPr>
        <p:txBody>
          <a:bodyPr/>
          <a:lstStyle/>
          <a:p>
            <a:r>
              <a:rPr lang="zh-CN" altLang="en-US" dirty="0">
                <a:cs typeface="+mn-ea"/>
                <a:sym typeface="+mn-lt"/>
              </a:rPr>
              <a:t>腾讯分布式服务框架（</a:t>
            </a:r>
            <a:r>
              <a:rPr lang="en-US" altLang="zh-CN" dirty="0" err="1">
                <a:cs typeface="+mn-ea"/>
                <a:sym typeface="+mn-lt"/>
              </a:rPr>
              <a:t>Tencent</a:t>
            </a:r>
            <a:r>
              <a:rPr lang="en-US" altLang="zh-CN" dirty="0">
                <a:cs typeface="+mn-ea"/>
                <a:sym typeface="+mn-lt"/>
              </a:rPr>
              <a:t> Service Framework)</a:t>
            </a:r>
            <a:br>
              <a:rPr lang="en-US" altLang="zh-CN" dirty="0">
                <a:cs typeface="+mn-ea"/>
                <a:sym typeface="+mn-lt"/>
              </a:rPr>
            </a:br>
            <a:endParaRPr lang="zh-CN" altLang="en-US" sz="1800" dirty="0">
              <a:latin typeface="+mn-lt"/>
              <a:ea typeface="+mn-ea"/>
              <a:cs typeface="+mn-ea"/>
              <a:sym typeface="+mn-lt"/>
            </a:endParaRPr>
          </a:p>
        </p:txBody>
      </p:sp>
      <p:pic>
        <p:nvPicPr>
          <p:cNvPr id="9" name="图片 8" descr="C:\Users\GIADAH~1\AppData\Local\Temp\WeChat Files\497507219722035055.jpg"/>
          <p:cNvPicPr/>
          <p:nvPr/>
        </p:nvPicPr>
        <p:blipFill>
          <a:blip r:embed="rId3">
            <a:extLst>
              <a:ext uri="{28A0092B-C50C-407E-A947-70E740481C1C}">
                <a14:useLocalDpi xmlns:a14="http://schemas.microsoft.com/office/drawing/2010/main" val="0"/>
              </a:ext>
            </a:extLst>
          </a:blip>
          <a:srcRect/>
          <a:stretch>
            <a:fillRect/>
          </a:stretch>
        </p:blipFill>
        <p:spPr bwMode="auto">
          <a:xfrm>
            <a:off x="5069010" y="371501"/>
            <a:ext cx="6984851" cy="5873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219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0cbcb1e2-4d99-4639-8c7c-c7845f5b9b25"/>
</p:tagLst>
</file>

<file path=ppt/tags/tag2.xml><?xml version="1.0" encoding="utf-8"?>
<p:tagLst xmlns:a="http://schemas.openxmlformats.org/drawingml/2006/main" xmlns:r="http://schemas.openxmlformats.org/officeDocument/2006/relationships" xmlns:p="http://schemas.openxmlformats.org/presentationml/2006/main">
  <p:tag name="ISLIDE.DIAGRAM" val="13ce5a46-5f53-4d6c-83fe-93e1c98dfd67"/>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yqeezil">
      <a:majorFont>
        <a:latin typeface="Arial"/>
        <a:ea typeface="Microsoft YaHei"/>
        <a:cs typeface=""/>
      </a:majorFont>
      <a:minorFont>
        <a:latin typeface="Arial"/>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DengXian"/>
        <a:ea typeface="DengXian"/>
        <a:cs typeface="DengXian"/>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DengXi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2951</TotalTime>
  <Words>2831</Words>
  <Application>Microsoft Office PowerPoint</Application>
  <PresentationFormat>宽屏</PresentationFormat>
  <Paragraphs>703</Paragraphs>
  <Slides>64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64</vt:i4>
      </vt:variant>
    </vt:vector>
  </HeadingPairs>
  <TitlesOfParts>
    <vt:vector size="73" baseType="lpstr">
      <vt:lpstr>DengXian</vt:lpstr>
      <vt:lpstr>宋体</vt:lpstr>
      <vt:lpstr>微软雅黑</vt:lpstr>
      <vt:lpstr>微软雅黑</vt:lpstr>
      <vt:lpstr>Arial</vt:lpstr>
      <vt:lpstr>Calibri</vt:lpstr>
      <vt:lpstr>Calibri Light</vt:lpstr>
      <vt:lpstr>Helvetica</vt:lpstr>
      <vt:lpstr>默认设计模板</vt:lpstr>
      <vt:lpstr>TSF 腾讯分布式服务</vt:lpstr>
      <vt:lpstr>中间件产品解决方案</vt:lpstr>
      <vt:lpstr>PowerPoint 演示文稿</vt:lpstr>
      <vt:lpstr>企业IT架构的演进</vt:lpstr>
      <vt:lpstr>微服务的发展过程</vt:lpstr>
      <vt:lpstr>微服务的优势和挑战</vt:lpstr>
      <vt:lpstr>微服务架构，存在的问题？</vt:lpstr>
      <vt:lpstr>腾讯分布式服务框架（Tencent Service Framework) </vt:lpstr>
      <vt:lpstr>腾讯分布式服务框架（Tencent Service Framework) </vt:lpstr>
      <vt:lpstr>腾讯分布式服务框架（Tencent Service Framework)</vt:lpstr>
      <vt:lpstr>PowerPoint 演示文稿</vt:lpstr>
      <vt:lpstr>TSF &gt; spring cloud</vt:lpstr>
      <vt:lpstr>腾讯分布式服务框架（Tencent Service Framework)</vt:lpstr>
      <vt:lpstr>腾讯分布式服务框架（Tencent Service Framework) –地产行业微服务拆分</vt:lpstr>
      <vt:lpstr>腾讯分布式服务框架（Tencent Service Framework)</vt:lpstr>
      <vt:lpstr>腾讯分布式服务框架（Tencent Service Framework)</vt:lpstr>
      <vt:lpstr>腾讯分布式服务框架（Tencent Service Framework)</vt:lpstr>
      <vt:lpstr>腾讯分布式服务框架（Tencent Service Framework)</vt:lpstr>
      <vt:lpstr>腾讯分布式服务框架（Tencent Service Framework) </vt:lpstr>
      <vt:lpstr>PowerPoint 演示文稿</vt:lpstr>
      <vt:lpstr>TSF产品使用说明</vt:lpstr>
      <vt:lpstr>TSF产品使用概述</vt:lpstr>
      <vt:lpstr>TSF产品使用概述</vt:lpstr>
      <vt:lpstr>TSF产品使用概述</vt:lpstr>
      <vt:lpstr>JAVA、Spring Boot 容器部署，环境依赖说明 </vt:lpstr>
      <vt:lpstr>JAVA、Spring Boot 容器部署，环境依赖说明 </vt:lpstr>
      <vt:lpstr>JAVA、Spring Boot 容器部署，环境依赖说明 </vt:lpstr>
      <vt:lpstr>JAVA、Spring Boot 容器部署，环境依赖说明 </vt:lpstr>
      <vt:lpstr>服务生命周期管理</vt:lpstr>
      <vt:lpstr>服务生命周期管理</vt:lpstr>
      <vt:lpstr>服务生命周期管理 – 服务发布 </vt:lpstr>
      <vt:lpstr>TSF服务注册、发现，调用的客户使用说明 </vt:lpstr>
      <vt:lpstr>TSF服务注册、发现，调用的客户使用说明 </vt:lpstr>
      <vt:lpstr>TSF服务注册中心 使用说明 </vt:lpstr>
      <vt:lpstr>TSF服务注册中心  使用说明 </vt:lpstr>
      <vt:lpstr>TSF服务注册中心 使用说明 </vt:lpstr>
      <vt:lpstr>TSF服务注册中心 使用说明 </vt:lpstr>
      <vt:lpstr>TSF服务提供者  demo演示</vt:lpstr>
      <vt:lpstr>TSF服务提供者  demo演示</vt:lpstr>
      <vt:lpstr>TSF服务提供者  demo演示</vt:lpstr>
      <vt:lpstr>TSF服务调用者  demo演示</vt:lpstr>
      <vt:lpstr>TSF服务调用者  demo演示</vt:lpstr>
      <vt:lpstr>TSF服务调用者  demo演示</vt:lpstr>
      <vt:lpstr>TSF服务调用负载均衡说明</vt:lpstr>
      <vt:lpstr>TSF服务调用负载均衡说明</vt:lpstr>
      <vt:lpstr>TSF服务调用负载均衡说明</vt:lpstr>
      <vt:lpstr>TSF服务调用负载均衡说明</vt:lpstr>
      <vt:lpstr>TSF服务调用负载均衡说明</vt:lpstr>
      <vt:lpstr>TSF全局配置推送</vt:lpstr>
      <vt:lpstr>TSF全局配置推送</vt:lpstr>
      <vt:lpstr>TSF全局配置推送</vt:lpstr>
      <vt:lpstr>TSF 服务容错</vt:lpstr>
      <vt:lpstr>TSF 服务容错</vt:lpstr>
      <vt:lpstr>TSF监控说明</vt:lpstr>
      <vt:lpstr>TSF监控说明</vt:lpstr>
      <vt:lpstr>TSF监控说明</vt:lpstr>
      <vt:lpstr>TSF监控说明</vt:lpstr>
      <vt:lpstr>Dubbo迁移到Spring Cloud概述</vt:lpstr>
      <vt:lpstr>Dubbo迁移到Spring Cloud概述</vt:lpstr>
      <vt:lpstr>最佳实践 – 兼容原有应用</vt:lpstr>
      <vt:lpstr>TSF-分布式事务能力介绍</vt:lpstr>
      <vt:lpstr>TSF-分布式事务能力介绍</vt:lpstr>
      <vt:lpstr>TSF-日志服务介绍</vt:lpstr>
      <vt:lpstr>轻量部署</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TSF 腾讯分布式服务框架 产品使用文档</dc:title>
  <dc:creator>giadahuang(黄钰)</dc:creator>
  <cp:lastModifiedBy>giadahuang(黄钰)</cp:lastModifiedBy>
  <cp:revision>59</cp:revision>
  <dcterms:modified xsi:type="dcterms:W3CDTF">2018-01-17T04:12:48Z</dcterms:modified>
</cp:coreProperties>
</file>